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64"/>
  </p:notesMasterIdLst>
  <p:sldIdLst>
    <p:sldId id="337" r:id="rId3"/>
    <p:sldId id="328" r:id="rId4"/>
    <p:sldId id="330" r:id="rId5"/>
    <p:sldId id="331" r:id="rId6"/>
    <p:sldId id="340" r:id="rId7"/>
    <p:sldId id="339" r:id="rId8"/>
    <p:sldId id="341" r:id="rId9"/>
    <p:sldId id="342" r:id="rId10"/>
    <p:sldId id="343" r:id="rId11"/>
    <p:sldId id="334" r:id="rId12"/>
    <p:sldId id="344" r:id="rId13"/>
    <p:sldId id="345" r:id="rId14"/>
    <p:sldId id="346" r:id="rId15"/>
    <p:sldId id="347" r:id="rId16"/>
    <p:sldId id="348" r:id="rId17"/>
    <p:sldId id="349" r:id="rId18"/>
    <p:sldId id="350" r:id="rId19"/>
    <p:sldId id="351" r:id="rId20"/>
    <p:sldId id="352" r:id="rId21"/>
    <p:sldId id="353" r:id="rId22"/>
    <p:sldId id="326" r:id="rId23"/>
    <p:sldId id="325" r:id="rId24"/>
    <p:sldId id="256" r:id="rId25"/>
    <p:sldId id="257" r:id="rId26"/>
    <p:sldId id="320" r:id="rId27"/>
    <p:sldId id="319" r:id="rId28"/>
    <p:sldId id="258" r:id="rId29"/>
    <p:sldId id="259" r:id="rId30"/>
    <p:sldId id="260" r:id="rId31"/>
    <p:sldId id="261" r:id="rId32"/>
    <p:sldId id="262" r:id="rId33"/>
    <p:sldId id="263" r:id="rId34"/>
    <p:sldId id="264" r:id="rId35"/>
    <p:sldId id="265" r:id="rId36"/>
    <p:sldId id="268" r:id="rId37"/>
    <p:sldId id="269" r:id="rId38"/>
    <p:sldId id="270" r:id="rId39"/>
    <p:sldId id="271" r:id="rId40"/>
    <p:sldId id="272" r:id="rId41"/>
    <p:sldId id="273" r:id="rId42"/>
    <p:sldId id="275" r:id="rId43"/>
    <p:sldId id="276" r:id="rId44"/>
    <p:sldId id="278" r:id="rId45"/>
    <p:sldId id="279" r:id="rId46"/>
    <p:sldId id="287" r:id="rId47"/>
    <p:sldId id="289" r:id="rId48"/>
    <p:sldId id="292" r:id="rId49"/>
    <p:sldId id="293" r:id="rId50"/>
    <p:sldId id="297" r:id="rId51"/>
    <p:sldId id="298" r:id="rId52"/>
    <p:sldId id="300" r:id="rId53"/>
    <p:sldId id="302" r:id="rId54"/>
    <p:sldId id="303" r:id="rId55"/>
    <p:sldId id="309" r:id="rId56"/>
    <p:sldId id="312" r:id="rId57"/>
    <p:sldId id="314" r:id="rId58"/>
    <p:sldId id="315" r:id="rId59"/>
    <p:sldId id="317" r:id="rId60"/>
    <p:sldId id="318" r:id="rId61"/>
    <p:sldId id="322" r:id="rId62"/>
    <p:sldId id="323" r:id="rId63"/>
  </p:sldIdLst>
  <p:sldSz cx="9144000" cy="6858000" type="screen4x3"/>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32"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4450966-6BD0-401D-A844-61FF95547AE3}" type="datetimeFigureOut">
              <a:rPr lang="tr-TR" smtClean="0"/>
              <a:t>17.07.2017</a:t>
            </a:fld>
            <a:endParaRPr lang="tr-TR"/>
          </a:p>
        </p:txBody>
      </p:sp>
      <p:sp>
        <p:nvSpPr>
          <p:cNvPr id="4" name="Slayt Görüntüsü Yer Tutucus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4B87FE6-E4BA-44FC-B418-22C571DCAE44}" type="slidenum">
              <a:rPr lang="tr-TR" smtClean="0"/>
              <a:t>‹#›</a:t>
            </a:fld>
            <a:endParaRPr lang="tr-TR"/>
          </a:p>
        </p:txBody>
      </p:sp>
    </p:spTree>
    <p:extLst>
      <p:ext uri="{BB962C8B-B14F-4D97-AF65-F5344CB8AC3E}">
        <p14:creationId xmlns:p14="http://schemas.microsoft.com/office/powerpoint/2010/main" val="50932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Kağıt fatura süreci</a:t>
            </a:r>
            <a:r>
              <a:rPr lang="tr-TR" baseline="0" dirty="0" smtClean="0"/>
              <a:t> gerek satıcı gerekse alıcı nezdinde baskı, yazdırma, postalama, arşivleme ve muhasebe entegrasyonu içine dahil etme ile ilgili maliyetler yaratmaktadır. Bu maliyetler elektronik fatura süreci ile büyük ölçüde azalmaktadır. </a:t>
            </a:r>
          </a:p>
          <a:p>
            <a:r>
              <a:rPr lang="tr-TR" baseline="0" dirty="0" smtClean="0"/>
              <a:t>EFKS uygulaması ve e-fatura süreci birlikte değerlendirildiğinde bugüne kadar toplam 6.200.000.000 civarı fatura nüshasının elektronik ortamda oluşturulması, iletilmesi, muhafazası sağlanabilmiştir. Bu yolla ekonomik ve çevresel kazanımlar, tasarruflar sağlanmıştır.</a:t>
            </a:r>
          </a:p>
          <a:p>
            <a:endParaRPr lang="tr-TR" dirty="0"/>
          </a:p>
        </p:txBody>
      </p:sp>
      <p:sp>
        <p:nvSpPr>
          <p:cNvPr id="4" name="Slayt Numarası Yer Tutucusu 3"/>
          <p:cNvSpPr>
            <a:spLocks noGrp="1"/>
          </p:cNvSpPr>
          <p:nvPr>
            <p:ph type="sldNum" sz="quarter" idx="10"/>
          </p:nvPr>
        </p:nvSpPr>
        <p:spPr/>
        <p:txBody>
          <a:bodyPr/>
          <a:lstStyle/>
          <a:p>
            <a:fld id="{81FB3473-292E-4888-A35C-6813BF936495}" type="slidenum">
              <a:rPr lang="tr-TR" smtClean="0"/>
              <a:pPr/>
              <a:t>3</a:t>
            </a:fld>
            <a:endParaRPr lang="tr-TR"/>
          </a:p>
        </p:txBody>
      </p:sp>
    </p:spTree>
    <p:extLst>
      <p:ext uri="{BB962C8B-B14F-4D97-AF65-F5344CB8AC3E}">
        <p14:creationId xmlns:p14="http://schemas.microsoft.com/office/powerpoint/2010/main" val="270157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a:t>
            </a:r>
            <a:r>
              <a:rPr lang="tr-TR" dirty="0" err="1" smtClean="0"/>
              <a:t>fatura’ya</a:t>
            </a:r>
            <a:r>
              <a:rPr lang="tr-TR" dirty="0" smtClean="0"/>
              <a:t> geçişte aradaki</a:t>
            </a:r>
            <a:r>
              <a:rPr lang="tr-TR" baseline="0" dirty="0" smtClean="0"/>
              <a:t> kağıt süreç büyük ölçüde ortadan kalkmakta, bunun yerine e-faturaya geçme maliyetleri oluşmaktadır. E-faturaya 3 ayrı yöntemden herhangi birini seçme serbestisi bulunmaktadır. Tamamen ücretsiz olan </a:t>
            </a:r>
            <a:r>
              <a:rPr lang="tr-TR" baseline="0" dirty="0" err="1" smtClean="0"/>
              <a:t>uygulması</a:t>
            </a:r>
            <a:r>
              <a:rPr lang="tr-TR" baseline="0" dirty="0" smtClean="0"/>
              <a:t> da (PORTAL) bulunmaktadır. Mükellefler kendi ihtiyaçlarına uygun çözümleri seçebilmektedir.</a:t>
            </a:r>
          </a:p>
          <a:p>
            <a:endParaRPr lang="tr-TR" dirty="0"/>
          </a:p>
        </p:txBody>
      </p:sp>
      <p:sp>
        <p:nvSpPr>
          <p:cNvPr id="4" name="Slayt Numarası Yer Tutucusu 3"/>
          <p:cNvSpPr>
            <a:spLocks noGrp="1"/>
          </p:cNvSpPr>
          <p:nvPr>
            <p:ph type="sldNum" sz="quarter" idx="10"/>
          </p:nvPr>
        </p:nvSpPr>
        <p:spPr/>
        <p:txBody>
          <a:bodyPr/>
          <a:lstStyle/>
          <a:p>
            <a:fld id="{81FB3473-292E-4888-A35C-6813BF936495}" type="slidenum">
              <a:rPr lang="tr-TR" smtClean="0"/>
              <a:pPr/>
              <a:t>4</a:t>
            </a:fld>
            <a:endParaRPr lang="tr-TR"/>
          </a:p>
        </p:txBody>
      </p:sp>
    </p:spTree>
    <p:extLst>
      <p:ext uri="{BB962C8B-B14F-4D97-AF65-F5344CB8AC3E}">
        <p14:creationId xmlns:p14="http://schemas.microsoft.com/office/powerpoint/2010/main" val="233215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Faturalarını UBL  formatında oluşturan e-Arşiv kullanıcıları  ; </a:t>
            </a:r>
            <a:r>
              <a:rPr lang="tr-TR" sz="1200" dirty="0" smtClean="0"/>
              <a:t>397 sıra numaralı Vergi Usul Kanunu Genel Tebliği ile getirilen e-Fatura Uygulamasına kayıtlı olmayan vergi mükelleflerine  alıcısının talebi doğrultusunda faturanın basılabilir görüntüsünü de eklemek şartıyla, müşterilerine elektronik ortamda da iletebilirler. Fatura formatı UBL olamayan mükellefler oluşturdukları e-Arşiv faturalarının müşterilerine kağıt olarak göndermek zorundadırlar.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e-Arşiv Uygulamasından yararlanan mükellefler  elektronik olarak oluşturdukları e-Arşiv Faturaları vergi mükellefi olmayanlara </a:t>
            </a:r>
            <a:r>
              <a:rPr lang="tr-TR" sz="1200" dirty="0" smtClean="0"/>
              <a:t>talepleri doğrultusunda elektronik ortamda iletir  veya kâğıt ortamında gönderirler.</a:t>
            </a:r>
            <a:endParaRPr lang="tr-TR" sz="1200" b="1" dirty="0" smtClean="0"/>
          </a:p>
          <a:p>
            <a:endParaRPr lang="tr-TR" dirty="0"/>
          </a:p>
        </p:txBody>
      </p:sp>
      <p:sp>
        <p:nvSpPr>
          <p:cNvPr id="4" name="Slayt Numarası Yer Tutucusu 3"/>
          <p:cNvSpPr>
            <a:spLocks noGrp="1"/>
          </p:cNvSpPr>
          <p:nvPr>
            <p:ph type="sldNum" sz="quarter" idx="10"/>
          </p:nvPr>
        </p:nvSpPr>
        <p:spPr/>
        <p:txBody>
          <a:bodyPr/>
          <a:lstStyle/>
          <a:p>
            <a:fld id="{336DDE13-BB61-4131-B0F9-78A1BF70C028}"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329574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Yeni genel</a:t>
            </a:r>
            <a:r>
              <a:rPr lang="tr-TR" baseline="0" dirty="0" smtClean="0"/>
              <a:t> tebliğ taslağı ile </a:t>
            </a:r>
            <a:r>
              <a:rPr lang="tr-TR" dirty="0" smtClean="0"/>
              <a:t>ALICISI E-faturaya</a:t>
            </a:r>
            <a:r>
              <a:rPr lang="tr-TR" baseline="0" dirty="0" smtClean="0"/>
              <a:t> kayıtlı olmayan vergi mükelleflerine de belirli şartlar altında elektronik olarak düzenleyebilme olanağı getirilmesi planlanmaktadır. 3.b bendi değiştirilmesi önerilmektedir. </a:t>
            </a:r>
            <a:endParaRPr lang="tr-TR" dirty="0"/>
          </a:p>
        </p:txBody>
      </p:sp>
      <p:sp>
        <p:nvSpPr>
          <p:cNvPr id="4" name="Slayt Numarası Yer Tutucusu 3"/>
          <p:cNvSpPr>
            <a:spLocks noGrp="1"/>
          </p:cNvSpPr>
          <p:nvPr>
            <p:ph type="sldNum" sz="quarter" idx="10"/>
          </p:nvPr>
        </p:nvSpPr>
        <p:spPr/>
        <p:txBody>
          <a:bodyPr/>
          <a:lstStyle/>
          <a:p>
            <a:fld id="{81FB3473-292E-4888-A35C-6813BF936495}"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237804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223980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B87FE6-E4BA-44FC-B418-22C571DCAE44}" type="slidenum">
              <a:rPr lang="tr-TR" smtClean="0"/>
              <a:t>34</a:t>
            </a:fld>
            <a:endParaRPr lang="tr-TR"/>
          </a:p>
        </p:txBody>
      </p:sp>
    </p:spTree>
    <p:extLst>
      <p:ext uri="{BB962C8B-B14F-4D97-AF65-F5344CB8AC3E}">
        <p14:creationId xmlns:p14="http://schemas.microsoft.com/office/powerpoint/2010/main" val="98868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FC872A8-8767-4BF1-93D4-04377DF6A352}" type="datetime1">
              <a:rPr lang="tr-TR" smtClean="0"/>
              <a:t>17.07.2017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CECF623-231A-4EAE-8E09-D5F00E70B853}" type="datetime1">
              <a:rPr lang="tr-TR" smtClean="0"/>
              <a:t>17.07.2017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E328D6-CC38-45BE-AEA3-5E6F991F03AE}" type="datetime1">
              <a:rPr lang="tr-TR" smtClean="0"/>
              <a:t>17.07.2017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40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defTabSz="914400">
              <a:defRPr/>
            </a:lvl1pPr>
          </a:lstStyle>
          <a:p>
            <a:fld id="{01327760-2052-4452-8DA4-C9852B4C0522}" type="datetimeFigureOut">
              <a:rPr lang="en-US"/>
              <a:pPr/>
              <a:t>7/17/2017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6F404CC2-9267-4B5A-B4FC-76F58BFABC39}" type="slidenum">
              <a:rPr lang="en-US"/>
              <a:pPr/>
              <a:t>‹#›</a:t>
            </a:fld>
            <a:endParaRPr lang="en-US"/>
          </a:p>
        </p:txBody>
      </p:sp>
    </p:spTree>
    <p:extLst>
      <p:ext uri="{BB962C8B-B14F-4D97-AF65-F5344CB8AC3E}">
        <p14:creationId xmlns:p14="http://schemas.microsoft.com/office/powerpoint/2010/main" val="18353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BAD1B8F6-AC58-4442-86E9-6BCD9D067D7E}" type="datetimeFigureOut">
              <a:rPr lang="en-US"/>
              <a:pPr/>
              <a:t>7/17/2017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4C829491-9C27-470B-849C-3429173492F3}" type="slidenum">
              <a:rPr lang="en-US"/>
              <a:pPr/>
              <a:t>‹#›</a:t>
            </a:fld>
            <a:endParaRPr lang="en-US"/>
          </a:p>
        </p:txBody>
      </p:sp>
    </p:spTree>
    <p:extLst>
      <p:ext uri="{BB962C8B-B14F-4D97-AF65-F5344CB8AC3E}">
        <p14:creationId xmlns:p14="http://schemas.microsoft.com/office/powerpoint/2010/main" val="298433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defTabSz="914400">
              <a:defRPr/>
            </a:lvl1pPr>
          </a:lstStyle>
          <a:p>
            <a:fld id="{D10D25CD-8275-436A-A5A9-23F3A297AB3E}" type="datetimeFigureOut">
              <a:rPr lang="en-US"/>
              <a:pPr/>
              <a:t>7/17/2017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78C3FDC5-D6C6-4B06-B454-68F39740F3D7}" type="slidenum">
              <a:rPr lang="en-US"/>
              <a:pPr/>
              <a:t>‹#›</a:t>
            </a:fld>
            <a:endParaRPr lang="en-US"/>
          </a:p>
        </p:txBody>
      </p:sp>
    </p:spTree>
    <p:extLst>
      <p:ext uri="{BB962C8B-B14F-4D97-AF65-F5344CB8AC3E}">
        <p14:creationId xmlns:p14="http://schemas.microsoft.com/office/powerpoint/2010/main" val="268824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defTabSz="914400">
              <a:defRPr/>
            </a:lvl1pPr>
          </a:lstStyle>
          <a:p>
            <a:fld id="{1CF35117-A50B-48C9-A68B-BC102C41E149}" type="datetimeFigureOut">
              <a:rPr lang="en-US"/>
              <a:pPr/>
              <a:t>7/17/2017</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343827AD-91C3-43ED-AD8C-C903454D3230}" type="slidenum">
              <a:rPr lang="en-US"/>
              <a:pPr/>
              <a:t>‹#›</a:t>
            </a:fld>
            <a:endParaRPr lang="en-US"/>
          </a:p>
        </p:txBody>
      </p:sp>
    </p:spTree>
    <p:extLst>
      <p:ext uri="{BB962C8B-B14F-4D97-AF65-F5344CB8AC3E}">
        <p14:creationId xmlns:p14="http://schemas.microsoft.com/office/powerpoint/2010/main" val="417348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defTabSz="914400">
              <a:defRPr/>
            </a:lvl1pPr>
          </a:lstStyle>
          <a:p>
            <a:fld id="{D06C59D7-F9E4-456E-8BF7-1D52479185CB}" type="datetimeFigureOut">
              <a:rPr lang="en-US"/>
              <a:pPr/>
              <a:t>7/17/2017</a:t>
            </a:fld>
            <a:endParaRPr lang="en-US"/>
          </a:p>
        </p:txBody>
      </p:sp>
      <p:sp>
        <p:nvSpPr>
          <p:cNvPr id="8" name="Footer Placeholder 4"/>
          <p:cNvSpPr>
            <a:spLocks noGrp="1"/>
          </p:cNvSpPr>
          <p:nvPr>
            <p:ph type="ftr" sz="quarter" idx="11"/>
          </p:nvPr>
        </p:nvSpPr>
        <p:spPr/>
        <p:txBody>
          <a:bodyPr/>
          <a:lstStyle>
            <a:lvl1pPr defTabSz="914400">
              <a:defRPr/>
            </a:lvl1pPr>
          </a:lstStyle>
          <a:p>
            <a:endParaRPr lang="tr-TR"/>
          </a:p>
        </p:txBody>
      </p:sp>
      <p:sp>
        <p:nvSpPr>
          <p:cNvPr id="9" name="Slide Number Placeholder 5"/>
          <p:cNvSpPr>
            <a:spLocks noGrp="1"/>
          </p:cNvSpPr>
          <p:nvPr>
            <p:ph type="sldNum" sz="quarter" idx="12"/>
          </p:nvPr>
        </p:nvSpPr>
        <p:spPr/>
        <p:txBody>
          <a:bodyPr/>
          <a:lstStyle>
            <a:lvl1pPr defTabSz="914400">
              <a:defRPr/>
            </a:lvl1pPr>
          </a:lstStyle>
          <a:p>
            <a:fld id="{C339D412-23FF-4630-B1E9-725E86604CF8}" type="slidenum">
              <a:rPr lang="en-US"/>
              <a:pPr/>
              <a:t>‹#›</a:t>
            </a:fld>
            <a:endParaRPr lang="en-US"/>
          </a:p>
        </p:txBody>
      </p:sp>
    </p:spTree>
    <p:extLst>
      <p:ext uri="{BB962C8B-B14F-4D97-AF65-F5344CB8AC3E}">
        <p14:creationId xmlns:p14="http://schemas.microsoft.com/office/powerpoint/2010/main" val="217122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defTabSz="914400">
              <a:defRPr/>
            </a:lvl1pPr>
          </a:lstStyle>
          <a:p>
            <a:fld id="{4C4F01A0-A61D-49D5-9EF8-A20ACA348CB7}" type="datetimeFigureOut">
              <a:rPr lang="en-US"/>
              <a:pPr/>
              <a:t>7/17/2017</a:t>
            </a:fld>
            <a:endParaRPr lang="en-US"/>
          </a:p>
        </p:txBody>
      </p:sp>
      <p:sp>
        <p:nvSpPr>
          <p:cNvPr id="4" name="Footer Placeholder 4"/>
          <p:cNvSpPr>
            <a:spLocks noGrp="1"/>
          </p:cNvSpPr>
          <p:nvPr>
            <p:ph type="ftr" sz="quarter" idx="11"/>
          </p:nvPr>
        </p:nvSpPr>
        <p:spPr/>
        <p:txBody>
          <a:bodyPr/>
          <a:lstStyle>
            <a:lvl1pPr defTabSz="914400">
              <a:defRPr/>
            </a:lvl1pPr>
          </a:lstStyle>
          <a:p>
            <a:endParaRPr lang="tr-TR"/>
          </a:p>
        </p:txBody>
      </p:sp>
      <p:sp>
        <p:nvSpPr>
          <p:cNvPr id="5" name="Slide Number Placeholder 5"/>
          <p:cNvSpPr>
            <a:spLocks noGrp="1"/>
          </p:cNvSpPr>
          <p:nvPr>
            <p:ph type="sldNum" sz="quarter" idx="12"/>
          </p:nvPr>
        </p:nvSpPr>
        <p:spPr/>
        <p:txBody>
          <a:bodyPr/>
          <a:lstStyle>
            <a:lvl1pPr defTabSz="914400">
              <a:defRPr/>
            </a:lvl1pPr>
          </a:lstStyle>
          <a:p>
            <a:fld id="{3B03A206-7AE7-46C2-950E-0B76942179B3}" type="slidenum">
              <a:rPr lang="en-US"/>
              <a:pPr/>
              <a:t>‹#›</a:t>
            </a:fld>
            <a:endParaRPr lang="en-US"/>
          </a:p>
        </p:txBody>
      </p:sp>
    </p:spTree>
    <p:extLst>
      <p:ext uri="{BB962C8B-B14F-4D97-AF65-F5344CB8AC3E}">
        <p14:creationId xmlns:p14="http://schemas.microsoft.com/office/powerpoint/2010/main" val="262180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fld id="{55B3712B-B213-48EE-B5B2-00EF55B39DEB}" type="datetimeFigureOut">
              <a:rPr lang="en-US"/>
              <a:pPr/>
              <a:t>7/17/2017</a:t>
            </a:fld>
            <a:endParaRPr lang="en-US"/>
          </a:p>
        </p:txBody>
      </p:sp>
      <p:sp>
        <p:nvSpPr>
          <p:cNvPr id="3" name="Footer Placeholder 4"/>
          <p:cNvSpPr>
            <a:spLocks noGrp="1"/>
          </p:cNvSpPr>
          <p:nvPr>
            <p:ph type="ftr" sz="quarter" idx="11"/>
          </p:nvPr>
        </p:nvSpPr>
        <p:spPr/>
        <p:txBody>
          <a:bodyPr/>
          <a:lstStyle>
            <a:lvl1pPr defTabSz="914400">
              <a:defRPr/>
            </a:lvl1pPr>
          </a:lstStyle>
          <a:p>
            <a:endParaRPr lang="tr-TR"/>
          </a:p>
        </p:txBody>
      </p:sp>
      <p:sp>
        <p:nvSpPr>
          <p:cNvPr id="4" name="Slide Number Placeholder 5"/>
          <p:cNvSpPr>
            <a:spLocks noGrp="1"/>
          </p:cNvSpPr>
          <p:nvPr>
            <p:ph type="sldNum" sz="quarter" idx="12"/>
          </p:nvPr>
        </p:nvSpPr>
        <p:spPr/>
        <p:txBody>
          <a:bodyPr/>
          <a:lstStyle>
            <a:lvl1pPr defTabSz="914400">
              <a:defRPr/>
            </a:lvl1pPr>
          </a:lstStyle>
          <a:p>
            <a:fld id="{EBE61309-0AD3-4FE1-A325-07CB22C12ACE}" type="slidenum">
              <a:rPr lang="en-US"/>
              <a:pPr/>
              <a:t>‹#›</a:t>
            </a:fld>
            <a:endParaRPr lang="en-US"/>
          </a:p>
        </p:txBody>
      </p:sp>
    </p:spTree>
    <p:extLst>
      <p:ext uri="{BB962C8B-B14F-4D97-AF65-F5344CB8AC3E}">
        <p14:creationId xmlns:p14="http://schemas.microsoft.com/office/powerpoint/2010/main" val="397404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38E28C3-C028-41EA-9317-7CDD37390703}" type="datetime1">
              <a:rPr lang="tr-TR" smtClean="0"/>
              <a:t>17.07.2017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defTabSz="914400">
              <a:defRPr/>
            </a:lvl1pPr>
          </a:lstStyle>
          <a:p>
            <a:fld id="{DB49B87A-E25B-4268-808D-501C48900206}" type="datetimeFigureOut">
              <a:rPr lang="en-US"/>
              <a:pPr/>
              <a:t>7/17/2017</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0748809C-DDD5-4C8F-AE07-FCAB061A8B81}" type="slidenum">
              <a:rPr lang="en-US"/>
              <a:pPr/>
              <a:t>‹#›</a:t>
            </a:fld>
            <a:endParaRPr lang="en-US"/>
          </a:p>
        </p:txBody>
      </p:sp>
    </p:spTree>
    <p:extLst>
      <p:ext uri="{BB962C8B-B14F-4D97-AF65-F5344CB8AC3E}">
        <p14:creationId xmlns:p14="http://schemas.microsoft.com/office/powerpoint/2010/main" val="221049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defTabSz="914400">
              <a:defRPr/>
            </a:lvl1pPr>
          </a:lstStyle>
          <a:p>
            <a:fld id="{4374D78E-0977-484B-90EB-F63BE91F9063}" type="datetimeFigureOut">
              <a:rPr lang="en-US"/>
              <a:pPr/>
              <a:t>7/17/2017</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834D43D3-2B84-4144-A5D3-8964E41D6CA1}" type="slidenum">
              <a:rPr lang="en-US"/>
              <a:pPr/>
              <a:t>‹#›</a:t>
            </a:fld>
            <a:endParaRPr lang="en-US"/>
          </a:p>
        </p:txBody>
      </p:sp>
    </p:spTree>
    <p:extLst>
      <p:ext uri="{BB962C8B-B14F-4D97-AF65-F5344CB8AC3E}">
        <p14:creationId xmlns:p14="http://schemas.microsoft.com/office/powerpoint/2010/main" val="3790526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42E466B9-E8BC-40AA-8F18-DF611316BF95}" type="datetimeFigureOut">
              <a:rPr lang="en-US"/>
              <a:pPr/>
              <a:t>7/17/2017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8BAE9338-4CF9-4F0F-8CA7-336B04399F26}" type="slidenum">
              <a:rPr lang="en-US"/>
              <a:pPr/>
              <a:t>‹#›</a:t>
            </a:fld>
            <a:endParaRPr lang="en-US"/>
          </a:p>
        </p:txBody>
      </p:sp>
    </p:spTree>
    <p:extLst>
      <p:ext uri="{BB962C8B-B14F-4D97-AF65-F5344CB8AC3E}">
        <p14:creationId xmlns:p14="http://schemas.microsoft.com/office/powerpoint/2010/main" val="49437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3259EFF7-F8E8-4806-A683-163E7971FD3C}" type="datetimeFigureOut">
              <a:rPr lang="en-US"/>
              <a:pPr/>
              <a:t>7/17/2017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5AFC860A-2226-42BE-8294-7532198351EC}" type="slidenum">
              <a:rPr lang="en-US"/>
              <a:pPr/>
              <a:t>‹#›</a:t>
            </a:fld>
            <a:endParaRPr lang="en-US"/>
          </a:p>
        </p:txBody>
      </p:sp>
    </p:spTree>
    <p:extLst>
      <p:ext uri="{BB962C8B-B14F-4D97-AF65-F5344CB8AC3E}">
        <p14:creationId xmlns:p14="http://schemas.microsoft.com/office/powerpoint/2010/main" val="1834722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76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820988" y="0"/>
            <a:ext cx="6323012" cy="98107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50825" y="1268413"/>
            <a:ext cx="4244975" cy="5184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68413"/>
            <a:ext cx="4244975" cy="5184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a:defRPr/>
            </a:lvl1pPr>
          </a:lstStyle>
          <a:p>
            <a:pPr>
              <a:defRPr/>
            </a:pPr>
            <a:fld id="{6564C541-7693-42CA-AA66-B127CF3D7F91}" type="datetime1">
              <a:rPr lang="tr-TR"/>
              <a:pPr>
                <a:defRPr/>
              </a:pPr>
              <a:t>17.07.2017</a:t>
            </a:fld>
            <a:endParaRPr lang="tr-TR"/>
          </a:p>
        </p:txBody>
      </p:sp>
      <p:sp>
        <p:nvSpPr>
          <p:cNvPr id="6" name="Rectangle 18"/>
          <p:cNvSpPr>
            <a:spLocks noGrp="1" noChangeArrowheads="1"/>
          </p:cNvSpPr>
          <p:nvPr>
            <p:ph type="ftr" sz="quarter" idx="11"/>
          </p:nvPr>
        </p:nvSpPr>
        <p:spPr/>
        <p:txBody>
          <a:bodyPr/>
          <a:lstStyle>
            <a:lvl1pPr>
              <a:defRPr/>
            </a:lvl1pPr>
          </a:lstStyle>
          <a:p>
            <a:pPr>
              <a:defRPr/>
            </a:pPr>
            <a:endParaRPr lang="tr-TR"/>
          </a:p>
        </p:txBody>
      </p:sp>
      <p:sp>
        <p:nvSpPr>
          <p:cNvPr id="7" name="Rectangle 19"/>
          <p:cNvSpPr>
            <a:spLocks noGrp="1" noChangeArrowheads="1"/>
          </p:cNvSpPr>
          <p:nvPr>
            <p:ph type="sldNum" sz="quarter" idx="12"/>
          </p:nvPr>
        </p:nvSpPr>
        <p:spPr/>
        <p:txBody>
          <a:bodyPr/>
          <a:lstStyle>
            <a:lvl1pPr>
              <a:defRPr/>
            </a:lvl1pPr>
          </a:lstStyle>
          <a:p>
            <a:pPr>
              <a:defRPr/>
            </a:pPr>
            <a:fld id="{54251953-08FA-47CC-BAA5-C53152B22ED9}" type="slidenum">
              <a:rPr lang="tr-TR"/>
              <a:pPr>
                <a:defRPr/>
              </a:pPr>
              <a:t>‹#›</a:t>
            </a:fld>
            <a:endParaRPr lang="tr-TR"/>
          </a:p>
        </p:txBody>
      </p:sp>
    </p:spTree>
    <p:extLst>
      <p:ext uri="{BB962C8B-B14F-4D97-AF65-F5344CB8AC3E}">
        <p14:creationId xmlns:p14="http://schemas.microsoft.com/office/powerpoint/2010/main" val="23281938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569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tr-TR" smtClean="0"/>
              <a:t>Asıl başlık stili için tıklatın</a:t>
            </a:r>
            <a:endParaRPr lang="de-DE" dirty="0"/>
          </a:p>
        </p:txBody>
      </p:sp>
      <p:sp>
        <p:nvSpPr>
          <p:cNvPr id="3" name="Datumsplatzhalter 2"/>
          <p:cNvSpPr>
            <a:spLocks noGrp="1"/>
          </p:cNvSpPr>
          <p:nvPr>
            <p:ph type="dt" sz="half" idx="10"/>
          </p:nvPr>
        </p:nvSpPr>
        <p:spPr/>
        <p:txBody>
          <a:bodyPr/>
          <a:lstStyle/>
          <a:p>
            <a:fld id="{5BB799EC-31C7-4794-9A0E-54A2EBEF5CD8}" type="datetimeFigureOut">
              <a:rPr lang="de-DE" smtClean="0">
                <a:solidFill>
                  <a:srgbClr val="073E87"/>
                </a:solidFill>
              </a:rPr>
              <a:pPr/>
              <a:t>17.07.2017</a:t>
            </a:fld>
            <a:endParaRPr lang="de-DE">
              <a:solidFill>
                <a:srgbClr val="073E87"/>
              </a:solidFill>
            </a:endParaRPr>
          </a:p>
        </p:txBody>
      </p:sp>
      <p:sp>
        <p:nvSpPr>
          <p:cNvPr id="4" name="Fußzeilenplatzhalter 3"/>
          <p:cNvSpPr>
            <a:spLocks noGrp="1"/>
          </p:cNvSpPr>
          <p:nvPr>
            <p:ph type="ftr" sz="quarter" idx="11"/>
          </p:nvPr>
        </p:nvSpPr>
        <p:spPr/>
        <p:txBody>
          <a:bodyPr/>
          <a:lstStyle/>
          <a:p>
            <a:endParaRPr lang="de-DE">
              <a:solidFill>
                <a:srgbClr val="073E87"/>
              </a:solidFill>
            </a:endParaRPr>
          </a:p>
        </p:txBody>
      </p:sp>
      <p:sp>
        <p:nvSpPr>
          <p:cNvPr id="5" name="Foliennummernplatzhalter 4"/>
          <p:cNvSpPr>
            <a:spLocks noGrp="1"/>
          </p:cNvSpPr>
          <p:nvPr>
            <p:ph type="sldNum" sz="quarter" idx="12"/>
          </p:nvPr>
        </p:nvSpPr>
        <p:spPr/>
        <p:txBody>
          <a:bodyPr/>
          <a:lstStyle/>
          <a:p>
            <a:fld id="{45A7F7AE-2E01-4C70-AB25-161A1C7A447D}" type="slidenum">
              <a:rPr lang="de-DE" smtClean="0">
                <a:solidFill>
                  <a:srgbClr val="073E87"/>
                </a:solidFill>
              </a:rPr>
              <a:pPr/>
              <a:t>‹#›</a:t>
            </a:fld>
            <a:endParaRPr lang="de-DE">
              <a:solidFill>
                <a:srgbClr val="073E87"/>
              </a:solidFill>
            </a:endParaRPr>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a:buNone/>
              <a:defRPr sz="2000"/>
            </a:lvl1pPr>
          </a:lstStyle>
          <a:p>
            <a:pPr lvl="0"/>
            <a:r>
              <a:rPr lang="tr-TR" smtClean="0"/>
              <a:t>Asıl metin stillerini düzenlemek için tıklatın</a:t>
            </a:r>
          </a:p>
        </p:txBody>
      </p:sp>
    </p:spTree>
    <p:extLst>
      <p:ext uri="{BB962C8B-B14F-4D97-AF65-F5344CB8AC3E}">
        <p14:creationId xmlns:p14="http://schemas.microsoft.com/office/powerpoint/2010/main" val="197656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12A34EB-2F6A-4826-9D19-1D5E644F755D}" type="datetime1">
              <a:rPr lang="tr-TR" smtClean="0"/>
              <a:t>17.07.2017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CB31C90A-12FF-48D3-B215-8B6BBB08D51A}" type="datetime1">
              <a:rPr lang="tr-TR" smtClean="0"/>
              <a:t>17.07.2017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3D8C1D-9B45-4C43-A274-6EF94B876E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E6A8F7D-61F9-43EA-A055-59A08C5EA858}" type="datetime1">
              <a:rPr lang="tr-TR" smtClean="0"/>
              <a:t>17.07.2017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20E820C-D8AA-4CFB-A70E-5B3D8947B3F7}" type="datetime1">
              <a:rPr lang="tr-TR" smtClean="0"/>
              <a:t>17.07.2017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86610C4-EEDA-4A48-9A8D-34E621D3BCCB}" type="datetime1">
              <a:rPr lang="tr-TR" smtClean="0"/>
              <a:t>17.07.2017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798A83-8626-4150-A3E8-1FD0A286880D}" type="datetime1">
              <a:rPr lang="tr-TR" smtClean="0"/>
              <a:t>17.07.2017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3D8C1D-9B45-4C43-A274-6EF94B876E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DCD4526-7176-4856-8922-BD0F7FB97C32}" type="datetime1">
              <a:rPr lang="tr-TR" smtClean="0"/>
              <a:t>17.07.2017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3D8C1D-9B45-4C43-A274-6EF94B876E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772470E-D650-4AF2-8C86-00A5D0805D67}" type="datetime1">
              <a:rPr lang="tr-TR" smtClean="0"/>
              <a:t>17.07.2017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3D8C1D-9B45-4C43-A274-6EF94B876E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ea typeface="MS PGothic" pitchFamily="34" charset="-128"/>
              </a:defRPr>
            </a:lvl1pPr>
          </a:lstStyle>
          <a:p>
            <a:fld id="{9724FB1D-F6BE-49D9-841D-959F6CD17BD3}" type="datetimeFigureOut">
              <a:rPr lang="en-US"/>
              <a:pPr/>
              <a:t>7/17/2017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ea typeface="MS PGothic" pitchFamily="34" charset="-128"/>
              </a:defRPr>
            </a:lvl1pPr>
          </a:lstStyle>
          <a:p>
            <a:fld id="{E62E1260-A12E-46DF-BB14-EF7632BBBAA8}" type="slidenum">
              <a:rPr lang="en-US"/>
              <a:pPr/>
              <a:t>‹#›</a:t>
            </a:fld>
            <a:endParaRPr lang="en-US"/>
          </a:p>
        </p:txBody>
      </p:sp>
    </p:spTree>
    <p:extLst>
      <p:ext uri="{BB962C8B-B14F-4D97-AF65-F5344CB8AC3E}">
        <p14:creationId xmlns:p14="http://schemas.microsoft.com/office/powerpoint/2010/main" val="28295619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g"/><Relationship Id="rId4" Type="http://schemas.openxmlformats.org/officeDocument/2006/relationships/image" Target="../media/image24.jpe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chemeClr val="accent1"/>
          </a:solidFill>
        </p:spPr>
        <p:txBody>
          <a:bodyPr>
            <a:normAutofit/>
          </a:bodyPr>
          <a:lstStyle/>
          <a:p>
            <a:r>
              <a:rPr lang="tr-TR" sz="2800" b="1" dirty="0" smtClean="0">
                <a:solidFill>
                  <a:schemeClr val="bg1"/>
                </a:solidFill>
                <a:latin typeface="Cambria" panose="02040503050406030204" pitchFamily="18" charset="0"/>
              </a:rPr>
              <a:t>BELGELERDE E-DÖNÜŞÜM UYGULAMALARI</a:t>
            </a:r>
            <a:endParaRPr lang="tr-TR" sz="28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1" y="0"/>
            <a:ext cx="567891" cy="567018"/>
          </a:xfrm>
          <a:prstGeom prst="rect">
            <a:avLst/>
          </a:prstGeom>
        </p:spPr>
      </p:pic>
      <p:sp>
        <p:nvSpPr>
          <p:cNvPr id="2" name="Dikdörtgen 1"/>
          <p:cNvSpPr/>
          <p:nvPr/>
        </p:nvSpPr>
        <p:spPr>
          <a:xfrm>
            <a:off x="1259632" y="2708920"/>
            <a:ext cx="6736940" cy="1754326"/>
          </a:xfrm>
          <a:prstGeom prst="rect">
            <a:avLst/>
          </a:prstGeom>
        </p:spPr>
        <p:txBody>
          <a:bodyPr wrap="square">
            <a:spAutoFit/>
          </a:bodyPr>
          <a:lstStyle/>
          <a:p>
            <a:pPr marL="400050" lvl="1" algn="ctr"/>
            <a:r>
              <a:rPr lang="tr-TR" sz="3600" b="1" dirty="0" smtClean="0">
                <a:solidFill>
                  <a:srgbClr val="C00000"/>
                </a:solidFill>
                <a:latin typeface="Cambria" panose="02040503050406030204" pitchFamily="18" charset="0"/>
                <a:ea typeface="ＭＳ Ｐゴシック" pitchFamily="34" charset="-128"/>
              </a:rPr>
              <a:t>GELİR İDARESİ BAŞKANLIĞI</a:t>
            </a:r>
          </a:p>
          <a:p>
            <a:pPr marL="400050" lvl="1" algn="ctr"/>
            <a:r>
              <a:rPr lang="tr-TR" sz="3600" b="1" dirty="0" smtClean="0">
                <a:solidFill>
                  <a:srgbClr val="C00000"/>
                </a:solidFill>
                <a:latin typeface="Cambria" panose="02040503050406030204" pitchFamily="18" charset="0"/>
                <a:ea typeface="ＭＳ Ｐゴシック" pitchFamily="34" charset="-128"/>
              </a:rPr>
              <a:t>E-DÖNÜŞÜM </a:t>
            </a:r>
          </a:p>
          <a:p>
            <a:pPr marL="400050" lvl="1" algn="ctr"/>
            <a:r>
              <a:rPr lang="tr-TR" sz="3600" b="1" dirty="0" smtClean="0">
                <a:solidFill>
                  <a:srgbClr val="C00000"/>
                </a:solidFill>
                <a:latin typeface="Cambria" panose="02040503050406030204" pitchFamily="18" charset="0"/>
                <a:ea typeface="ＭＳ Ｐゴシック" pitchFamily="34" charset="-128"/>
              </a:rPr>
              <a:t>UYGULAMALARI </a:t>
            </a:r>
            <a:endParaRPr lang="tr-TR" sz="3600" b="1" dirty="0">
              <a:solidFill>
                <a:srgbClr val="C00000"/>
              </a:solidFill>
              <a:latin typeface="Cambria" panose="02040503050406030204" pitchFamily="18" charset="0"/>
              <a:ea typeface="ＭＳ Ｐゴシック" pitchFamily="34" charset="-128"/>
            </a:endParaRPr>
          </a:p>
        </p:txBody>
      </p:sp>
      <p:sp>
        <p:nvSpPr>
          <p:cNvPr id="3" name="Metin kutusu 2"/>
          <p:cNvSpPr txBox="1"/>
          <p:nvPr/>
        </p:nvSpPr>
        <p:spPr>
          <a:xfrm>
            <a:off x="1763688" y="5589240"/>
            <a:ext cx="5544616" cy="646331"/>
          </a:xfrm>
          <a:prstGeom prst="rect">
            <a:avLst/>
          </a:prstGeom>
          <a:noFill/>
        </p:spPr>
        <p:txBody>
          <a:bodyPr wrap="square" rtlCol="0">
            <a:spAutoFit/>
          </a:bodyPr>
          <a:lstStyle/>
          <a:p>
            <a:pPr algn="ctr"/>
            <a:r>
              <a:rPr lang="tr-TR" b="1" dirty="0" smtClean="0">
                <a:solidFill>
                  <a:srgbClr val="0070C0"/>
                </a:solidFill>
              </a:rPr>
              <a:t>Abdullah KİRAZ</a:t>
            </a:r>
          </a:p>
          <a:p>
            <a:pPr algn="ctr"/>
            <a:r>
              <a:rPr lang="tr-TR" b="1" dirty="0" smtClean="0">
                <a:solidFill>
                  <a:srgbClr val="0070C0"/>
                </a:solidFill>
              </a:rPr>
              <a:t>Gelir İdaresi Grup Başkanı</a:t>
            </a:r>
            <a:endParaRPr lang="tr-TR" b="1" dirty="0">
              <a:solidFill>
                <a:srgbClr val="0070C0"/>
              </a:solidFill>
            </a:endParaRPr>
          </a:p>
        </p:txBody>
      </p:sp>
    </p:spTree>
    <p:extLst>
      <p:ext uri="{BB962C8B-B14F-4D97-AF65-F5344CB8AC3E}">
        <p14:creationId xmlns:p14="http://schemas.microsoft.com/office/powerpoint/2010/main" val="1221183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rgbClr val="C00000"/>
          </a:solidFill>
        </p:spPr>
        <p:txBody>
          <a:bodyPr>
            <a:normAutofit/>
          </a:bodyPr>
          <a:lstStyle/>
          <a:p>
            <a:r>
              <a:rPr lang="tr-TR" sz="2200" b="1" dirty="0" smtClean="0">
                <a:solidFill>
                  <a:schemeClr val="bg1"/>
                </a:solidFill>
                <a:latin typeface="Cambria" panose="02040503050406030204" pitchFamily="18" charset="0"/>
              </a:rPr>
              <a:t>E-DEFTER UYGULAMASI</a:t>
            </a:r>
            <a:endParaRPr lang="tr-TR" sz="22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1" y="0"/>
            <a:ext cx="567891" cy="567018"/>
          </a:xfrm>
          <a:prstGeom prst="rect">
            <a:avLst/>
          </a:prstGeom>
        </p:spPr>
      </p:pic>
      <p:sp>
        <p:nvSpPr>
          <p:cNvPr id="2" name="Dikdörtgen 1"/>
          <p:cNvSpPr/>
          <p:nvPr/>
        </p:nvSpPr>
        <p:spPr>
          <a:xfrm>
            <a:off x="1501152" y="1013983"/>
            <a:ext cx="5847347" cy="1754326"/>
          </a:xfrm>
          <a:prstGeom prst="rect">
            <a:avLst/>
          </a:prstGeom>
        </p:spPr>
        <p:txBody>
          <a:bodyPr wrap="square">
            <a:spAutoFit/>
          </a:bodyPr>
          <a:lstStyle/>
          <a:p>
            <a:pPr marL="400050" lvl="1" algn="ctr"/>
            <a:r>
              <a:rPr lang="tr-TR" sz="3600" b="1" dirty="0" smtClean="0">
                <a:solidFill>
                  <a:srgbClr val="C00000"/>
                </a:solidFill>
                <a:latin typeface="Cambria" panose="02040503050406030204" pitchFamily="18" charset="0"/>
                <a:ea typeface="ＭＳ Ｐゴシック" pitchFamily="34" charset="-128"/>
              </a:rPr>
              <a:t>ELEKTRONİK  DEFTER UYGULAMASI</a:t>
            </a:r>
          </a:p>
          <a:p>
            <a:pPr marL="400050" lvl="1" algn="ctr"/>
            <a:endParaRPr lang="tr-TR" sz="3600" b="1" dirty="0">
              <a:solidFill>
                <a:srgbClr val="C00000"/>
              </a:solidFill>
              <a:latin typeface="Cambria" panose="02040503050406030204" pitchFamily="18" charset="0"/>
              <a:ea typeface="ＭＳ Ｐゴシック" pitchFamily="34" charset="-128"/>
            </a:endParaRPr>
          </a:p>
        </p:txBody>
      </p:sp>
      <p:pic>
        <p:nvPicPr>
          <p:cNvPr id="8" name="Picture 3" descr="C:\Users\ildas_tugba\Desktop\e-arşiv\kurum-haf¦-zas¦-1.jpg"/>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489" y="4276620"/>
            <a:ext cx="2981325" cy="2472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5" descr="C:\Users\ildas_tugba\Desktop\e-arşiv\DigitalArs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29" y="4276620"/>
            <a:ext cx="3112655" cy="2345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2" descr="edeft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7" name="Picture 5" descr="edefte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491" y="2336475"/>
            <a:ext cx="3903679"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04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2758276" y="896200"/>
            <a:ext cx="1309668" cy="1833335"/>
            <a:chOff x="179512" y="-227929"/>
            <a:chExt cx="2542436" cy="3712604"/>
          </a:xfrm>
        </p:grpSpPr>
        <p:grpSp>
          <p:nvGrpSpPr>
            <p:cNvPr id="9" name="52 Grup"/>
            <p:cNvGrpSpPr/>
            <p:nvPr/>
          </p:nvGrpSpPr>
          <p:grpSpPr>
            <a:xfrm>
              <a:off x="179512" y="-227929"/>
              <a:ext cx="1800200" cy="2149428"/>
              <a:chOff x="179512" y="-227929"/>
              <a:chExt cx="1800200" cy="2149428"/>
            </a:xfrm>
          </p:grpSpPr>
          <p:pic>
            <p:nvPicPr>
              <p:cNvPr id="11" name="10 Resim" descr="s.jpg"/>
              <p:cNvPicPr>
                <a:picLocks noChangeAspect="1"/>
              </p:cNvPicPr>
              <p:nvPr/>
            </p:nvPicPr>
            <p:blipFill>
              <a:blip r:embed="rId3" cstate="print"/>
              <a:stretch>
                <a:fillRect/>
              </a:stretch>
            </p:blipFill>
            <p:spPr>
              <a:xfrm>
                <a:off x="179512" y="620688"/>
                <a:ext cx="1800200" cy="1300811"/>
              </a:xfrm>
              <a:prstGeom prst="rect">
                <a:avLst/>
              </a:prstGeom>
            </p:spPr>
          </p:pic>
          <p:sp>
            <p:nvSpPr>
              <p:cNvPr id="12" name="Ellipse 44"/>
              <p:cNvSpPr/>
              <p:nvPr/>
            </p:nvSpPr>
            <p:spPr bwMode="auto">
              <a:xfrm rot="21448895">
                <a:off x="841109" y="-227929"/>
                <a:ext cx="609396" cy="5699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3</a:t>
                </a:r>
                <a:endParaRPr lang="da-DK" sz="1050" b="1" dirty="0">
                  <a:solidFill>
                    <a:srgbClr val="A5D028">
                      <a:lumMod val="75000"/>
                    </a:srgbClr>
                  </a:solidFill>
                  <a:ea typeface="ＭＳ Ｐゴシック" pitchFamily="-112" charset="-128"/>
                  <a:cs typeface="ＭＳ Ｐゴシック" charset="0"/>
                </a:endParaRPr>
              </a:p>
            </p:txBody>
          </p:sp>
        </p:grpSp>
        <p:sp>
          <p:nvSpPr>
            <p:cNvPr id="10" name="9 Metin kutusu"/>
            <p:cNvSpPr txBox="1"/>
            <p:nvPr/>
          </p:nvSpPr>
          <p:spPr>
            <a:xfrm>
              <a:off x="179512" y="1988840"/>
              <a:ext cx="2542436" cy="1495835"/>
            </a:xfrm>
            <a:prstGeom prst="rect">
              <a:avLst/>
            </a:prstGeom>
            <a:noFill/>
          </p:spPr>
          <p:txBody>
            <a:bodyPr wrap="square" rtlCol="0">
              <a:spAutoFit/>
            </a:bodyPr>
            <a:lstStyle/>
            <a:p>
              <a:pPr defTabSz="457200"/>
              <a:r>
                <a:rPr lang="tr-TR" sz="1050" b="1" dirty="0" smtClean="0">
                  <a:solidFill>
                    <a:prstClr val="black"/>
                  </a:solidFill>
                </a:rPr>
                <a:t>Tebliğde belirlenen süre ve formatta       e-Defter aylık olarak hazırlanır.</a:t>
              </a:r>
              <a:endParaRPr lang="tr-TR" sz="1050" b="1" dirty="0">
                <a:solidFill>
                  <a:prstClr val="black"/>
                </a:solidFill>
              </a:endParaRPr>
            </a:p>
          </p:txBody>
        </p:sp>
      </p:grpSp>
      <p:grpSp>
        <p:nvGrpSpPr>
          <p:cNvPr id="13" name="12 Grup"/>
          <p:cNvGrpSpPr/>
          <p:nvPr/>
        </p:nvGrpSpPr>
        <p:grpSpPr>
          <a:xfrm>
            <a:off x="3923928" y="916037"/>
            <a:ext cx="1728192" cy="1917263"/>
            <a:chOff x="2264092" y="134825"/>
            <a:chExt cx="2386196" cy="3545609"/>
          </a:xfrm>
        </p:grpSpPr>
        <p:grpSp>
          <p:nvGrpSpPr>
            <p:cNvPr id="14" name="30 Grup"/>
            <p:cNvGrpSpPr/>
            <p:nvPr/>
          </p:nvGrpSpPr>
          <p:grpSpPr>
            <a:xfrm>
              <a:off x="2544821" y="134825"/>
              <a:ext cx="1584176" cy="1750288"/>
              <a:chOff x="2544821" y="134825"/>
              <a:chExt cx="1584176" cy="1750288"/>
            </a:xfrm>
          </p:grpSpPr>
          <p:pic>
            <p:nvPicPr>
              <p:cNvPr id="16" name="2 Resim" descr="2.jpg"/>
              <p:cNvPicPr>
                <a:picLocks noChangeAspect="1"/>
              </p:cNvPicPr>
              <p:nvPr/>
            </p:nvPicPr>
            <p:blipFill>
              <a:blip r:embed="rId4" cstate="print"/>
              <a:stretch>
                <a:fillRect/>
              </a:stretch>
            </p:blipFill>
            <p:spPr>
              <a:xfrm>
                <a:off x="2544821" y="738986"/>
                <a:ext cx="1584176" cy="1146127"/>
              </a:xfrm>
              <a:prstGeom prst="rect">
                <a:avLst/>
              </a:prstGeom>
            </p:spPr>
          </p:pic>
          <p:sp>
            <p:nvSpPr>
              <p:cNvPr id="17" name="Ellipse 44"/>
              <p:cNvSpPr/>
              <p:nvPr/>
            </p:nvSpPr>
            <p:spPr bwMode="auto">
              <a:xfrm rot="21448895">
                <a:off x="3107773" y="134825"/>
                <a:ext cx="441057" cy="487440"/>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4</a:t>
                </a:r>
                <a:endParaRPr lang="da-DK" sz="1050" b="1" dirty="0">
                  <a:solidFill>
                    <a:srgbClr val="A5D028">
                      <a:lumMod val="75000"/>
                    </a:srgbClr>
                  </a:solidFill>
                  <a:ea typeface="ＭＳ Ｐゴシック" pitchFamily="-112" charset="-128"/>
                  <a:cs typeface="ＭＳ Ｐゴシック" charset="0"/>
                </a:endParaRPr>
              </a:p>
            </p:txBody>
          </p:sp>
        </p:grpSp>
        <p:sp>
          <p:nvSpPr>
            <p:cNvPr id="15" name="14 Metin kutusu"/>
            <p:cNvSpPr txBox="1"/>
            <p:nvPr/>
          </p:nvSpPr>
          <p:spPr>
            <a:xfrm>
              <a:off x="2264092" y="2015602"/>
              <a:ext cx="2386196" cy="1664832"/>
            </a:xfrm>
            <a:prstGeom prst="rect">
              <a:avLst/>
            </a:prstGeom>
            <a:noFill/>
          </p:spPr>
          <p:txBody>
            <a:bodyPr wrap="square" rtlCol="0">
              <a:spAutoFit/>
            </a:bodyPr>
            <a:lstStyle/>
            <a:p>
              <a:pPr defTabSz="457200"/>
              <a:r>
                <a:rPr lang="tr-TR" sz="1050" b="1" dirty="0" smtClean="0">
                  <a:solidFill>
                    <a:prstClr val="black"/>
                  </a:solidFill>
                </a:rPr>
                <a:t>Gerçek kişiler e-imza veya mali mühür ile</a:t>
              </a:r>
              <a:r>
                <a:rPr lang="tr-TR" sz="1050" b="1" dirty="0">
                  <a:solidFill>
                    <a:prstClr val="black"/>
                  </a:solidFill>
                </a:rPr>
                <a:t> </a:t>
              </a:r>
              <a:r>
                <a:rPr lang="tr-TR" sz="1050" b="1" dirty="0" smtClean="0">
                  <a:solidFill>
                    <a:prstClr val="black"/>
                  </a:solidFill>
                </a:rPr>
                <a:t>Tüzel  kişiler mali mühür ile imzalar</a:t>
              </a:r>
            </a:p>
            <a:p>
              <a:pPr defTabSz="457200"/>
              <a:endParaRPr lang="tr-TR" sz="1050" b="1" dirty="0">
                <a:solidFill>
                  <a:prstClr val="black"/>
                </a:solidFill>
              </a:endParaRPr>
            </a:p>
          </p:txBody>
        </p:sp>
      </p:grpSp>
      <p:grpSp>
        <p:nvGrpSpPr>
          <p:cNvPr id="25" name="24 Grup"/>
          <p:cNvGrpSpPr/>
          <p:nvPr/>
        </p:nvGrpSpPr>
        <p:grpSpPr>
          <a:xfrm>
            <a:off x="5662194" y="915392"/>
            <a:ext cx="1214062" cy="1837931"/>
            <a:chOff x="4499992" y="-63214"/>
            <a:chExt cx="1944216" cy="3430955"/>
          </a:xfrm>
        </p:grpSpPr>
        <p:grpSp>
          <p:nvGrpSpPr>
            <p:cNvPr id="26" name="31 Grup"/>
            <p:cNvGrpSpPr/>
            <p:nvPr/>
          </p:nvGrpSpPr>
          <p:grpSpPr>
            <a:xfrm>
              <a:off x="4577333" y="-63214"/>
              <a:ext cx="1714856" cy="1995792"/>
              <a:chOff x="4577333" y="-63214"/>
              <a:chExt cx="1714856" cy="1995792"/>
            </a:xfrm>
          </p:grpSpPr>
          <p:grpSp>
            <p:nvGrpSpPr>
              <p:cNvPr id="28" name="12 Grup"/>
              <p:cNvGrpSpPr/>
              <p:nvPr/>
            </p:nvGrpSpPr>
            <p:grpSpPr>
              <a:xfrm>
                <a:off x="4577333" y="613458"/>
                <a:ext cx="1714856" cy="1319120"/>
                <a:chOff x="4571589" y="679198"/>
                <a:chExt cx="1648900" cy="1191483"/>
              </a:xfrm>
            </p:grpSpPr>
            <p:pic>
              <p:nvPicPr>
                <p:cNvPr id="30" name="29 Resim" descr="s.jpg"/>
                <p:cNvPicPr>
                  <a:picLocks noChangeAspect="1"/>
                </p:cNvPicPr>
                <p:nvPr/>
              </p:nvPicPr>
              <p:blipFill>
                <a:blip r:embed="rId3" cstate="print"/>
                <a:stretch>
                  <a:fillRect/>
                </a:stretch>
              </p:blipFill>
              <p:spPr>
                <a:xfrm>
                  <a:off x="4571589" y="679198"/>
                  <a:ext cx="1648900" cy="1191483"/>
                </a:xfrm>
                <a:prstGeom prst="rect">
                  <a:avLst/>
                </a:prstGeom>
              </p:spPr>
            </p:pic>
            <p:pic>
              <p:nvPicPr>
                <p:cNvPr id="31" name="30 Resim" descr="ubl.png"/>
                <p:cNvPicPr>
                  <a:picLocks noChangeAspect="1"/>
                </p:cNvPicPr>
                <p:nvPr/>
              </p:nvPicPr>
              <p:blipFill>
                <a:blip r:embed="rId5" cstate="print"/>
                <a:stretch>
                  <a:fillRect/>
                </a:stretch>
              </p:blipFill>
              <p:spPr>
                <a:xfrm>
                  <a:off x="5652120" y="1124744"/>
                  <a:ext cx="384081" cy="512108"/>
                </a:xfrm>
                <a:prstGeom prst="rect">
                  <a:avLst/>
                </a:prstGeom>
              </p:spPr>
            </p:pic>
          </p:grpSp>
          <p:sp>
            <p:nvSpPr>
              <p:cNvPr id="29" name="Ellipse 44"/>
              <p:cNvSpPr/>
              <p:nvPr/>
            </p:nvSpPr>
            <p:spPr bwMode="auto">
              <a:xfrm rot="21448895">
                <a:off x="5246357" y="-63214"/>
                <a:ext cx="567406" cy="539660"/>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kern="0" dirty="0" smtClean="0">
                    <a:solidFill>
                      <a:srgbClr val="8064A2">
                        <a:lumMod val="75000"/>
                      </a:srgbClr>
                    </a:solidFill>
                    <a:ea typeface="ＭＳ Ｐゴシック" pitchFamily="-112" charset="-128"/>
                    <a:cs typeface="ＭＳ Ｐゴシック" charset="0"/>
                  </a:rPr>
                  <a:t>5</a:t>
                </a:r>
                <a:endParaRPr lang="da-DK" sz="1050" b="1" kern="0" dirty="0">
                  <a:solidFill>
                    <a:srgbClr val="8064A2">
                      <a:lumMod val="75000"/>
                    </a:srgbClr>
                  </a:solidFill>
                  <a:ea typeface="ＭＳ Ｐゴシック" pitchFamily="-112" charset="-128"/>
                  <a:cs typeface="ＭＳ Ｐゴシック" charset="0"/>
                </a:endParaRPr>
              </a:p>
            </p:txBody>
          </p:sp>
        </p:grpSp>
        <p:sp>
          <p:nvSpPr>
            <p:cNvPr id="27" name="26 Metin kutusu"/>
            <p:cNvSpPr txBox="1"/>
            <p:nvPr/>
          </p:nvSpPr>
          <p:spPr>
            <a:xfrm>
              <a:off x="4499992" y="1988841"/>
              <a:ext cx="1944216" cy="1378900"/>
            </a:xfrm>
            <a:prstGeom prst="rect">
              <a:avLst/>
            </a:prstGeom>
            <a:noFill/>
          </p:spPr>
          <p:txBody>
            <a:bodyPr wrap="square" rtlCol="0">
              <a:spAutoFit/>
            </a:bodyPr>
            <a:lstStyle/>
            <a:p>
              <a:pPr defTabSz="457200">
                <a:defRPr/>
              </a:pPr>
              <a:r>
                <a:rPr lang="tr-TR" sz="1050" b="1" kern="0" dirty="0" smtClean="0">
                  <a:solidFill>
                    <a:prstClr val="black"/>
                  </a:solidFill>
                </a:rPr>
                <a:t>Onaylanan defterin imza/mühür değeri alınır</a:t>
              </a:r>
              <a:endParaRPr lang="tr-TR" sz="1050" b="1" kern="0" dirty="0">
                <a:solidFill>
                  <a:prstClr val="black"/>
                </a:solidFill>
              </a:endParaRPr>
            </a:p>
          </p:txBody>
        </p:sp>
      </p:grpSp>
      <p:grpSp>
        <p:nvGrpSpPr>
          <p:cNvPr id="32" name="31 Grup"/>
          <p:cNvGrpSpPr/>
          <p:nvPr/>
        </p:nvGrpSpPr>
        <p:grpSpPr>
          <a:xfrm>
            <a:off x="6897741" y="907181"/>
            <a:ext cx="2144133" cy="1924860"/>
            <a:chOff x="5719365" y="-23982"/>
            <a:chExt cx="3769743" cy="3802443"/>
          </a:xfrm>
        </p:grpSpPr>
        <p:grpSp>
          <p:nvGrpSpPr>
            <p:cNvPr id="33" name="32 Grup"/>
            <p:cNvGrpSpPr/>
            <p:nvPr/>
          </p:nvGrpSpPr>
          <p:grpSpPr>
            <a:xfrm>
              <a:off x="6322637" y="-23982"/>
              <a:ext cx="1881219" cy="1852255"/>
              <a:chOff x="6322637" y="-23982"/>
              <a:chExt cx="1881219" cy="1852255"/>
            </a:xfrm>
          </p:grpSpPr>
          <p:pic>
            <p:nvPicPr>
              <p:cNvPr id="35" name="34 Resim" descr="10.png"/>
              <p:cNvPicPr>
                <a:picLocks noChangeAspect="1"/>
              </p:cNvPicPr>
              <p:nvPr/>
            </p:nvPicPr>
            <p:blipFill>
              <a:blip r:embed="rId6" cstate="print"/>
              <a:stretch>
                <a:fillRect/>
              </a:stretch>
            </p:blipFill>
            <p:spPr>
              <a:xfrm>
                <a:off x="6322637" y="656951"/>
                <a:ext cx="1881219" cy="1171322"/>
              </a:xfrm>
              <a:prstGeom prst="rect">
                <a:avLst/>
              </a:prstGeom>
            </p:spPr>
          </p:pic>
          <p:sp>
            <p:nvSpPr>
              <p:cNvPr id="36" name="Ellipse 44"/>
              <p:cNvSpPr/>
              <p:nvPr/>
            </p:nvSpPr>
            <p:spPr bwMode="auto">
              <a:xfrm rot="21448895">
                <a:off x="7173896" y="-23982"/>
                <a:ext cx="460241" cy="583290"/>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6</a:t>
                </a:r>
                <a:endParaRPr lang="da-DK" sz="1050" b="1" dirty="0">
                  <a:solidFill>
                    <a:srgbClr val="A5D028">
                      <a:lumMod val="75000"/>
                    </a:srgbClr>
                  </a:solidFill>
                  <a:ea typeface="ＭＳ Ｐゴシック" pitchFamily="-112" charset="-128"/>
                  <a:cs typeface="ＭＳ Ｐゴシック" charset="0"/>
                </a:endParaRPr>
              </a:p>
            </p:txBody>
          </p:sp>
        </p:grpSp>
        <p:sp>
          <p:nvSpPr>
            <p:cNvPr id="34" name="33 Dikdörtgen"/>
            <p:cNvSpPr/>
            <p:nvPr/>
          </p:nvSpPr>
          <p:spPr>
            <a:xfrm>
              <a:off x="5719365" y="2000080"/>
              <a:ext cx="3769743" cy="1778381"/>
            </a:xfrm>
            <a:prstGeom prst="rect">
              <a:avLst/>
            </a:prstGeom>
          </p:spPr>
          <p:txBody>
            <a:bodyPr wrap="square">
              <a:spAutoFit/>
            </a:bodyPr>
            <a:lstStyle/>
            <a:p>
              <a:pPr defTabSz="457200"/>
              <a:r>
                <a:rPr lang="tr-TR" sz="1050" b="1" dirty="0" smtClean="0">
                  <a:solidFill>
                    <a:prstClr val="black"/>
                  </a:solidFill>
                </a:rPr>
                <a:t>e-Defterin imza/mühür değerini </a:t>
              </a:r>
            </a:p>
            <a:p>
              <a:pPr defTabSz="457200"/>
              <a:r>
                <a:rPr lang="tr-TR" sz="1050" b="1" dirty="0" smtClean="0">
                  <a:solidFill>
                    <a:prstClr val="black"/>
                  </a:solidFill>
                </a:rPr>
                <a:t>taşıyan e-defter Beratı mükellef </a:t>
              </a:r>
            </a:p>
            <a:p>
              <a:pPr defTabSz="457200"/>
              <a:r>
                <a:rPr lang="tr-TR" sz="1050" b="1" dirty="0" smtClean="0">
                  <a:solidFill>
                    <a:prstClr val="black"/>
                  </a:solidFill>
                </a:rPr>
                <a:t>tarafından elektronik ortamda </a:t>
              </a:r>
            </a:p>
            <a:p>
              <a:pPr defTabSz="457200"/>
              <a:r>
                <a:rPr lang="tr-TR" sz="1050" b="1" dirty="0">
                  <a:solidFill>
                    <a:prstClr val="black"/>
                  </a:solidFill>
                </a:rPr>
                <a:t>h</a:t>
              </a:r>
              <a:r>
                <a:rPr lang="tr-TR" sz="1050" b="1" dirty="0" smtClean="0">
                  <a:solidFill>
                    <a:prstClr val="black"/>
                  </a:solidFill>
                </a:rPr>
                <a:t>azırlanarak  </a:t>
              </a:r>
            </a:p>
            <a:p>
              <a:pPr defTabSz="457200"/>
              <a:r>
                <a:rPr lang="tr-TR" sz="1050" b="1" dirty="0" smtClean="0">
                  <a:solidFill>
                    <a:prstClr val="black"/>
                  </a:solidFill>
                </a:rPr>
                <a:t>e-imzalanır/mühürlenir</a:t>
              </a:r>
              <a:endParaRPr lang="tr-TR" sz="1050" b="1" dirty="0">
                <a:solidFill>
                  <a:prstClr val="black"/>
                </a:solidFill>
              </a:endParaRPr>
            </a:p>
          </p:txBody>
        </p:sp>
      </p:grpSp>
      <p:grpSp>
        <p:nvGrpSpPr>
          <p:cNvPr id="38" name="33 Grup"/>
          <p:cNvGrpSpPr/>
          <p:nvPr/>
        </p:nvGrpSpPr>
        <p:grpSpPr>
          <a:xfrm>
            <a:off x="7740351" y="3776532"/>
            <a:ext cx="1152129" cy="1719099"/>
            <a:chOff x="6353653" y="2594127"/>
            <a:chExt cx="1944216" cy="3184424"/>
          </a:xfrm>
        </p:grpSpPr>
        <p:pic>
          <p:nvPicPr>
            <p:cNvPr id="40" name="39 Resim" descr="9.png"/>
            <p:cNvPicPr>
              <a:picLocks noChangeAspect="1"/>
            </p:cNvPicPr>
            <p:nvPr/>
          </p:nvPicPr>
          <p:blipFill>
            <a:blip r:embed="rId7" cstate="print"/>
            <a:stretch>
              <a:fillRect/>
            </a:stretch>
          </p:blipFill>
          <p:spPr>
            <a:xfrm>
              <a:off x="6353653" y="4429207"/>
              <a:ext cx="1944216" cy="1349344"/>
            </a:xfrm>
            <a:prstGeom prst="rect">
              <a:avLst/>
            </a:prstGeom>
          </p:spPr>
        </p:pic>
        <p:sp>
          <p:nvSpPr>
            <p:cNvPr id="41" name="Ellipse 44"/>
            <p:cNvSpPr/>
            <p:nvPr/>
          </p:nvSpPr>
          <p:spPr bwMode="auto">
            <a:xfrm rot="21448895">
              <a:off x="7010210" y="2594127"/>
              <a:ext cx="545288" cy="6772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7</a:t>
              </a:r>
              <a:endParaRPr lang="da-DK" sz="1050" b="1" dirty="0">
                <a:solidFill>
                  <a:srgbClr val="A5D028">
                    <a:lumMod val="75000"/>
                  </a:srgbClr>
                </a:solidFill>
                <a:ea typeface="ＭＳ Ｐゴシック" pitchFamily="-112" charset="-128"/>
                <a:cs typeface="ＭＳ Ｐゴシック" charset="0"/>
              </a:endParaRPr>
            </a:p>
          </p:txBody>
        </p:sp>
      </p:grpSp>
      <p:grpSp>
        <p:nvGrpSpPr>
          <p:cNvPr id="42" name="41 Grup"/>
          <p:cNvGrpSpPr/>
          <p:nvPr/>
        </p:nvGrpSpPr>
        <p:grpSpPr>
          <a:xfrm>
            <a:off x="4651875" y="3790065"/>
            <a:ext cx="2407904" cy="2531045"/>
            <a:chOff x="5029094" y="2358269"/>
            <a:chExt cx="2826668" cy="2647385"/>
          </a:xfrm>
        </p:grpSpPr>
        <p:grpSp>
          <p:nvGrpSpPr>
            <p:cNvPr id="43" name="34 Grup"/>
            <p:cNvGrpSpPr/>
            <p:nvPr/>
          </p:nvGrpSpPr>
          <p:grpSpPr>
            <a:xfrm>
              <a:off x="5451750" y="2358269"/>
              <a:ext cx="2404012" cy="2185498"/>
              <a:chOff x="5451750" y="3301769"/>
              <a:chExt cx="2404012" cy="2185498"/>
            </a:xfrm>
          </p:grpSpPr>
          <p:pic>
            <p:nvPicPr>
              <p:cNvPr id="45" name="44 Resim" descr="8.png"/>
              <p:cNvPicPr>
                <a:picLocks noChangeAspect="1"/>
              </p:cNvPicPr>
              <p:nvPr/>
            </p:nvPicPr>
            <p:blipFill>
              <a:blip r:embed="rId8" cstate="print"/>
              <a:stretch>
                <a:fillRect/>
              </a:stretch>
            </p:blipFill>
            <p:spPr>
              <a:xfrm>
                <a:off x="5451750" y="4012461"/>
                <a:ext cx="936104" cy="1474806"/>
              </a:xfrm>
              <a:prstGeom prst="rect">
                <a:avLst/>
              </a:prstGeom>
            </p:spPr>
          </p:pic>
          <p:sp>
            <p:nvSpPr>
              <p:cNvPr id="46" name="Ellipse 44"/>
              <p:cNvSpPr/>
              <p:nvPr/>
            </p:nvSpPr>
            <p:spPr bwMode="auto">
              <a:xfrm rot="21448895">
                <a:off x="7387656" y="3305492"/>
                <a:ext cx="468106" cy="38407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8</a:t>
                </a:r>
                <a:endParaRPr lang="da-DK" sz="1050" b="1" dirty="0">
                  <a:solidFill>
                    <a:srgbClr val="A5D028">
                      <a:lumMod val="75000"/>
                    </a:srgbClr>
                  </a:solidFill>
                  <a:ea typeface="ＭＳ Ｐゴシック" pitchFamily="-112" charset="-128"/>
                  <a:cs typeface="ＭＳ Ｐゴシック" charset="0"/>
                </a:endParaRPr>
              </a:p>
            </p:txBody>
          </p:sp>
          <p:sp>
            <p:nvSpPr>
              <p:cNvPr id="81" name="Ellipse 44"/>
              <p:cNvSpPr/>
              <p:nvPr/>
            </p:nvSpPr>
            <p:spPr bwMode="auto">
              <a:xfrm rot="21448895">
                <a:off x="5635661" y="3301769"/>
                <a:ext cx="482770" cy="38407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9</a:t>
                </a:r>
                <a:endParaRPr lang="da-DK" sz="1050" b="1" dirty="0">
                  <a:solidFill>
                    <a:srgbClr val="A5D028">
                      <a:lumMod val="75000"/>
                    </a:srgbClr>
                  </a:solidFill>
                  <a:ea typeface="ＭＳ Ｐゴシック" pitchFamily="-112" charset="-128"/>
                  <a:cs typeface="ＭＳ Ｐゴシック" charset="0"/>
                </a:endParaRPr>
              </a:p>
            </p:txBody>
          </p:sp>
        </p:grpSp>
        <p:sp>
          <p:nvSpPr>
            <p:cNvPr id="44" name="43 Metin kutusu"/>
            <p:cNvSpPr txBox="1"/>
            <p:nvPr/>
          </p:nvSpPr>
          <p:spPr>
            <a:xfrm>
              <a:off x="5029094" y="4571058"/>
              <a:ext cx="1944216" cy="434596"/>
            </a:xfrm>
            <a:prstGeom prst="rect">
              <a:avLst/>
            </a:prstGeom>
            <a:noFill/>
          </p:spPr>
          <p:txBody>
            <a:bodyPr wrap="square" rtlCol="0">
              <a:spAutoFit/>
            </a:bodyPr>
            <a:lstStyle/>
            <a:p>
              <a:pPr defTabSz="457200"/>
              <a:r>
                <a:rPr lang="tr-TR" sz="1050" b="1" dirty="0" smtClean="0">
                  <a:solidFill>
                    <a:prstClr val="black"/>
                  </a:solidFill>
                </a:rPr>
                <a:t>e-Defter Beratı  Uygulamaya yüklenir</a:t>
              </a:r>
            </a:p>
          </p:txBody>
        </p:sp>
      </p:grpSp>
      <p:grpSp>
        <p:nvGrpSpPr>
          <p:cNvPr id="47" name="46 Grup"/>
          <p:cNvGrpSpPr/>
          <p:nvPr/>
        </p:nvGrpSpPr>
        <p:grpSpPr>
          <a:xfrm>
            <a:off x="2699792" y="3762639"/>
            <a:ext cx="1800200" cy="2787708"/>
            <a:chOff x="2691232" y="2415958"/>
            <a:chExt cx="2578188" cy="2753539"/>
          </a:xfrm>
        </p:grpSpPr>
        <p:grpSp>
          <p:nvGrpSpPr>
            <p:cNvPr id="48" name="35 Grup"/>
            <p:cNvGrpSpPr/>
            <p:nvPr/>
          </p:nvGrpSpPr>
          <p:grpSpPr>
            <a:xfrm>
              <a:off x="3094074" y="2415958"/>
              <a:ext cx="1734738" cy="1787818"/>
              <a:chOff x="3094074" y="3287449"/>
              <a:chExt cx="1734738" cy="1787818"/>
            </a:xfrm>
          </p:grpSpPr>
          <p:grpSp>
            <p:nvGrpSpPr>
              <p:cNvPr id="50" name="6 Grup"/>
              <p:cNvGrpSpPr/>
              <p:nvPr/>
            </p:nvGrpSpPr>
            <p:grpSpPr>
              <a:xfrm>
                <a:off x="3094074" y="3995147"/>
                <a:ext cx="1734738" cy="1080120"/>
                <a:chOff x="2734034" y="3707115"/>
                <a:chExt cx="1734738" cy="1080120"/>
              </a:xfrm>
            </p:grpSpPr>
            <p:pic>
              <p:nvPicPr>
                <p:cNvPr id="52" name="51 Resim" descr="10.png"/>
                <p:cNvPicPr>
                  <a:picLocks noChangeAspect="1"/>
                </p:cNvPicPr>
                <p:nvPr/>
              </p:nvPicPr>
              <p:blipFill>
                <a:blip r:embed="rId6" cstate="print"/>
                <a:stretch>
                  <a:fillRect/>
                </a:stretch>
              </p:blipFill>
              <p:spPr>
                <a:xfrm>
                  <a:off x="2734034" y="3707115"/>
                  <a:ext cx="1734738" cy="1080120"/>
                </a:xfrm>
                <a:prstGeom prst="rect">
                  <a:avLst/>
                </a:prstGeom>
              </p:spPr>
            </p:pic>
            <p:pic>
              <p:nvPicPr>
                <p:cNvPr id="53" name="52 Resim" descr="ubl.png"/>
                <p:cNvPicPr>
                  <a:picLocks noChangeAspect="1"/>
                </p:cNvPicPr>
                <p:nvPr/>
              </p:nvPicPr>
              <p:blipFill>
                <a:blip r:embed="rId5" cstate="print"/>
                <a:stretch>
                  <a:fillRect/>
                </a:stretch>
              </p:blipFill>
              <p:spPr>
                <a:xfrm>
                  <a:off x="2895170" y="4199059"/>
                  <a:ext cx="384081" cy="512108"/>
                </a:xfrm>
                <a:prstGeom prst="rect">
                  <a:avLst/>
                </a:prstGeom>
              </p:spPr>
            </p:pic>
          </p:grpSp>
          <p:sp>
            <p:nvSpPr>
              <p:cNvPr id="51" name="Ellipse 44"/>
              <p:cNvSpPr/>
              <p:nvPr/>
            </p:nvSpPr>
            <p:spPr bwMode="auto">
              <a:xfrm rot="21448895">
                <a:off x="3788326" y="3287449"/>
                <a:ext cx="672994" cy="338817"/>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10</a:t>
                </a:r>
                <a:endParaRPr lang="da-DK" sz="1050" b="1" dirty="0">
                  <a:solidFill>
                    <a:srgbClr val="A5D028">
                      <a:lumMod val="75000"/>
                    </a:srgbClr>
                  </a:solidFill>
                  <a:ea typeface="ＭＳ Ｐゴシック" pitchFamily="-112" charset="-128"/>
                  <a:cs typeface="ＭＳ Ｐゴシック" charset="0"/>
                </a:endParaRPr>
              </a:p>
            </p:txBody>
          </p:sp>
        </p:grpSp>
        <p:sp>
          <p:nvSpPr>
            <p:cNvPr id="49" name="48 Metin kutusu"/>
            <p:cNvSpPr txBox="1"/>
            <p:nvPr/>
          </p:nvSpPr>
          <p:spPr>
            <a:xfrm>
              <a:off x="2691232" y="4599489"/>
              <a:ext cx="2578188" cy="570008"/>
            </a:xfrm>
            <a:prstGeom prst="rect">
              <a:avLst/>
            </a:prstGeom>
            <a:noFill/>
          </p:spPr>
          <p:txBody>
            <a:bodyPr wrap="square" rtlCol="0">
              <a:spAutoFit/>
            </a:bodyPr>
            <a:lstStyle/>
            <a:p>
              <a:pPr defTabSz="457200"/>
              <a:r>
                <a:rPr lang="tr-TR" sz="1050" b="1" dirty="0" smtClean="0">
                  <a:solidFill>
                    <a:prstClr val="black"/>
                  </a:solidFill>
                </a:rPr>
                <a:t>GİB uygulamadan gelen e-Defter Beratını kendi mühürü ile onaylar</a:t>
              </a:r>
              <a:endParaRPr lang="tr-TR" sz="1050" b="1" dirty="0">
                <a:solidFill>
                  <a:prstClr val="black"/>
                </a:solidFill>
              </a:endParaRPr>
            </a:p>
          </p:txBody>
        </p:sp>
      </p:grpSp>
      <p:grpSp>
        <p:nvGrpSpPr>
          <p:cNvPr id="61" name="60 Grup"/>
          <p:cNvGrpSpPr/>
          <p:nvPr/>
        </p:nvGrpSpPr>
        <p:grpSpPr>
          <a:xfrm>
            <a:off x="0" y="3783640"/>
            <a:ext cx="2425697" cy="2903781"/>
            <a:chOff x="179512" y="2684846"/>
            <a:chExt cx="2685592" cy="3592499"/>
          </a:xfrm>
        </p:grpSpPr>
        <p:grpSp>
          <p:nvGrpSpPr>
            <p:cNvPr id="62" name="36 Grup"/>
            <p:cNvGrpSpPr/>
            <p:nvPr/>
          </p:nvGrpSpPr>
          <p:grpSpPr>
            <a:xfrm>
              <a:off x="270189" y="2684846"/>
              <a:ext cx="1606239" cy="2760381"/>
              <a:chOff x="395536" y="2899988"/>
              <a:chExt cx="1734738" cy="3337324"/>
            </a:xfrm>
          </p:grpSpPr>
          <p:pic>
            <p:nvPicPr>
              <p:cNvPr id="64" name="63 Resim" descr="s.jpg"/>
              <p:cNvPicPr>
                <a:picLocks noChangeAspect="1"/>
              </p:cNvPicPr>
              <p:nvPr/>
            </p:nvPicPr>
            <p:blipFill>
              <a:blip r:embed="rId3" cstate="print"/>
              <a:stretch>
                <a:fillRect/>
              </a:stretch>
            </p:blipFill>
            <p:spPr>
              <a:xfrm>
                <a:off x="539554" y="3446600"/>
                <a:ext cx="1494927" cy="1197892"/>
              </a:xfrm>
              <a:prstGeom prst="rect">
                <a:avLst/>
              </a:prstGeom>
            </p:spPr>
          </p:pic>
          <p:pic>
            <p:nvPicPr>
              <p:cNvPr id="65" name="64 Resim" descr="ubl.png"/>
              <p:cNvPicPr>
                <a:picLocks noChangeAspect="1"/>
              </p:cNvPicPr>
              <p:nvPr/>
            </p:nvPicPr>
            <p:blipFill>
              <a:blip r:embed="rId5" cstate="print"/>
              <a:stretch>
                <a:fillRect/>
              </a:stretch>
            </p:blipFill>
            <p:spPr>
              <a:xfrm>
                <a:off x="1619672" y="4293096"/>
                <a:ext cx="414807" cy="538619"/>
              </a:xfrm>
              <a:prstGeom prst="rect">
                <a:avLst/>
              </a:prstGeom>
            </p:spPr>
          </p:pic>
          <p:grpSp>
            <p:nvGrpSpPr>
              <p:cNvPr id="66" name="16 Grup"/>
              <p:cNvGrpSpPr/>
              <p:nvPr/>
            </p:nvGrpSpPr>
            <p:grpSpPr>
              <a:xfrm>
                <a:off x="395536" y="5157192"/>
                <a:ext cx="1734738" cy="1080120"/>
                <a:chOff x="2771800" y="4581128"/>
                <a:chExt cx="1734738" cy="1080120"/>
              </a:xfrm>
            </p:grpSpPr>
            <p:pic>
              <p:nvPicPr>
                <p:cNvPr id="69" name="68 Resim" descr="10.png"/>
                <p:cNvPicPr>
                  <a:picLocks noChangeAspect="1"/>
                </p:cNvPicPr>
                <p:nvPr/>
              </p:nvPicPr>
              <p:blipFill>
                <a:blip r:embed="rId6" cstate="print"/>
                <a:stretch>
                  <a:fillRect/>
                </a:stretch>
              </p:blipFill>
              <p:spPr>
                <a:xfrm>
                  <a:off x="2771800" y="4581128"/>
                  <a:ext cx="1734738" cy="1080120"/>
                </a:xfrm>
                <a:prstGeom prst="rect">
                  <a:avLst/>
                </a:prstGeom>
              </p:spPr>
            </p:pic>
            <p:pic>
              <p:nvPicPr>
                <p:cNvPr id="70" name="69 Resim" descr="ubl.png"/>
                <p:cNvPicPr>
                  <a:picLocks noChangeAspect="1"/>
                </p:cNvPicPr>
                <p:nvPr/>
              </p:nvPicPr>
              <p:blipFill>
                <a:blip r:embed="rId5" cstate="print"/>
                <a:stretch>
                  <a:fillRect/>
                </a:stretch>
              </p:blipFill>
              <p:spPr>
                <a:xfrm>
                  <a:off x="2915816" y="5085184"/>
                  <a:ext cx="384081" cy="512108"/>
                </a:xfrm>
                <a:prstGeom prst="rect">
                  <a:avLst/>
                </a:prstGeom>
              </p:spPr>
            </p:pic>
          </p:grpSp>
          <p:sp>
            <p:nvSpPr>
              <p:cNvPr id="67" name="66 Metin kutusu"/>
              <p:cNvSpPr txBox="1"/>
              <p:nvPr/>
            </p:nvSpPr>
            <p:spPr>
              <a:xfrm>
                <a:off x="1043608" y="4523667"/>
                <a:ext cx="360040" cy="379797"/>
              </a:xfrm>
              <a:prstGeom prst="rect">
                <a:avLst/>
              </a:prstGeom>
              <a:noFill/>
            </p:spPr>
            <p:txBody>
              <a:bodyPr wrap="square" rtlCol="0">
                <a:spAutoFit/>
              </a:bodyPr>
              <a:lstStyle/>
              <a:p>
                <a:pPr defTabSz="457200"/>
                <a:r>
                  <a:rPr lang="tr-TR" sz="1050" b="1" dirty="0" smtClean="0">
                    <a:solidFill>
                      <a:srgbClr val="FF0000"/>
                    </a:solidFill>
                  </a:rPr>
                  <a:t>+</a:t>
                </a:r>
                <a:endParaRPr lang="tr-TR" sz="1050" b="1" dirty="0">
                  <a:solidFill>
                    <a:srgbClr val="FF0000"/>
                  </a:solidFill>
                </a:endParaRPr>
              </a:p>
            </p:txBody>
          </p:sp>
          <p:sp>
            <p:nvSpPr>
              <p:cNvPr id="68" name="Ellipse 44"/>
              <p:cNvSpPr/>
              <p:nvPr/>
            </p:nvSpPr>
            <p:spPr bwMode="auto">
              <a:xfrm rot="21448895">
                <a:off x="1125051" y="2899988"/>
                <a:ext cx="620852" cy="464058"/>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11</a:t>
                </a:r>
                <a:endParaRPr lang="da-DK" sz="1050" b="1" dirty="0">
                  <a:solidFill>
                    <a:srgbClr val="A5D028">
                      <a:lumMod val="75000"/>
                    </a:srgbClr>
                  </a:solidFill>
                  <a:ea typeface="ＭＳ Ｐゴシック" pitchFamily="-112" charset="-128"/>
                  <a:cs typeface="ＭＳ Ｐゴシック" charset="0"/>
                </a:endParaRPr>
              </a:p>
            </p:txBody>
          </p:sp>
        </p:grpSp>
        <p:sp>
          <p:nvSpPr>
            <p:cNvPr id="63" name="62 Metin kutusu"/>
            <p:cNvSpPr txBox="1"/>
            <p:nvPr/>
          </p:nvSpPr>
          <p:spPr>
            <a:xfrm>
              <a:off x="179512" y="5563392"/>
              <a:ext cx="2685592" cy="713953"/>
            </a:xfrm>
            <a:prstGeom prst="rect">
              <a:avLst/>
            </a:prstGeom>
            <a:noFill/>
          </p:spPr>
          <p:txBody>
            <a:bodyPr wrap="square" rtlCol="0">
              <a:spAutoFit/>
            </a:bodyPr>
            <a:lstStyle/>
            <a:p>
              <a:pPr defTabSz="457200"/>
              <a:r>
                <a:rPr lang="tr-TR" sz="1050" b="1" dirty="0" smtClean="0">
                  <a:solidFill>
                    <a:prstClr val="black"/>
                  </a:solidFill>
                </a:rPr>
                <a:t>Mükellef e-Defterini ve uygulamadan indirdiği beratı  yasal saklama süresince muhafaza eder</a:t>
              </a:r>
              <a:endParaRPr lang="tr-TR" sz="1050" b="1" dirty="0">
                <a:solidFill>
                  <a:prstClr val="black"/>
                </a:solidFill>
              </a:endParaRPr>
            </a:p>
          </p:txBody>
        </p:sp>
      </p:grpSp>
      <p:cxnSp>
        <p:nvCxnSpPr>
          <p:cNvPr id="71" name="70 Düz Ok Bağlayıcısı"/>
          <p:cNvCxnSpPr/>
          <p:nvPr/>
        </p:nvCxnSpPr>
        <p:spPr>
          <a:xfrm>
            <a:off x="3716263" y="1591833"/>
            <a:ext cx="3516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Düz Ok Bağlayıcısı"/>
          <p:cNvCxnSpPr/>
          <p:nvPr/>
        </p:nvCxnSpPr>
        <p:spPr>
          <a:xfrm>
            <a:off x="5294193" y="1592864"/>
            <a:ext cx="3579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73 Düz Ok Bağlayıcısı"/>
          <p:cNvCxnSpPr/>
          <p:nvPr/>
        </p:nvCxnSpPr>
        <p:spPr>
          <a:xfrm>
            <a:off x="6804248" y="1582150"/>
            <a:ext cx="33963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76 Düz Ok Bağlayıcısı"/>
          <p:cNvCxnSpPr/>
          <p:nvPr/>
        </p:nvCxnSpPr>
        <p:spPr>
          <a:xfrm flipH="1">
            <a:off x="5912693" y="502174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78 Düz Ok Bağlayıcısı"/>
          <p:cNvCxnSpPr/>
          <p:nvPr/>
        </p:nvCxnSpPr>
        <p:spPr>
          <a:xfrm flipH="1">
            <a:off x="4283968" y="5073939"/>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2" name="81 Grup"/>
          <p:cNvGrpSpPr/>
          <p:nvPr/>
        </p:nvGrpSpPr>
        <p:grpSpPr>
          <a:xfrm>
            <a:off x="1763688" y="4742186"/>
            <a:ext cx="1080120" cy="835487"/>
            <a:chOff x="2051720" y="3933056"/>
            <a:chExt cx="1080120" cy="835487"/>
          </a:xfrm>
        </p:grpSpPr>
        <p:cxnSp>
          <p:nvCxnSpPr>
            <p:cNvPr id="83" name="82 Dirsek Bağlayıcısı"/>
            <p:cNvCxnSpPr/>
            <p:nvPr/>
          </p:nvCxnSpPr>
          <p:spPr>
            <a:xfrm rot="10800000" flipV="1">
              <a:off x="2051720" y="4365104"/>
              <a:ext cx="1080120" cy="40343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83 Dirsek Bağlayıcısı"/>
            <p:cNvCxnSpPr/>
            <p:nvPr/>
          </p:nvCxnSpPr>
          <p:spPr>
            <a:xfrm rot="10800000">
              <a:off x="2051720" y="3933056"/>
              <a:ext cx="1080120" cy="40343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5" name="84 Düz Ok Bağlayıcısı"/>
          <p:cNvCxnSpPr/>
          <p:nvPr/>
        </p:nvCxnSpPr>
        <p:spPr>
          <a:xfrm>
            <a:off x="7812360" y="3086002"/>
            <a:ext cx="0"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1434" y="4664960"/>
            <a:ext cx="904901" cy="1085881"/>
          </a:xfrm>
          <a:prstGeom prst="rect">
            <a:avLst/>
          </a:prstGeom>
        </p:spPr>
      </p:pic>
      <p:sp>
        <p:nvSpPr>
          <p:cNvPr id="4" name="Metin kutusu 3"/>
          <p:cNvSpPr txBox="1"/>
          <p:nvPr/>
        </p:nvSpPr>
        <p:spPr>
          <a:xfrm>
            <a:off x="6482082" y="5864116"/>
            <a:ext cx="1323603" cy="415498"/>
          </a:xfrm>
          <a:prstGeom prst="rect">
            <a:avLst/>
          </a:prstGeom>
          <a:noFill/>
        </p:spPr>
        <p:txBody>
          <a:bodyPr wrap="square" rtlCol="0">
            <a:spAutoFit/>
          </a:bodyPr>
          <a:lstStyle/>
          <a:p>
            <a:pPr defTabSz="457200"/>
            <a:r>
              <a:rPr lang="tr-TR" sz="1050" b="1" dirty="0" smtClean="0">
                <a:solidFill>
                  <a:prstClr val="black"/>
                </a:solidFill>
              </a:rPr>
              <a:t>Web servis </a:t>
            </a:r>
            <a:r>
              <a:rPr lang="tr-TR" sz="1050" b="1" dirty="0">
                <a:solidFill>
                  <a:prstClr val="black"/>
                </a:solidFill>
              </a:rPr>
              <a:t>aracılığıyla</a:t>
            </a:r>
          </a:p>
        </p:txBody>
      </p:sp>
      <p:sp>
        <p:nvSpPr>
          <p:cNvPr id="86" name="Metin kutusu 85"/>
          <p:cNvSpPr txBox="1"/>
          <p:nvPr/>
        </p:nvSpPr>
        <p:spPr>
          <a:xfrm>
            <a:off x="7926498" y="5800879"/>
            <a:ext cx="1323603" cy="577081"/>
          </a:xfrm>
          <a:prstGeom prst="rect">
            <a:avLst/>
          </a:prstGeom>
          <a:noFill/>
        </p:spPr>
        <p:txBody>
          <a:bodyPr wrap="square" rtlCol="0">
            <a:spAutoFit/>
          </a:bodyPr>
          <a:lstStyle/>
          <a:p>
            <a:pPr defTabSz="457200"/>
            <a:r>
              <a:rPr lang="tr-TR" sz="1050" b="1" dirty="0" smtClean="0">
                <a:solidFill>
                  <a:prstClr val="black"/>
                </a:solidFill>
              </a:rPr>
              <a:t>GİB e-defter uygulaması aracılığıyla</a:t>
            </a:r>
            <a:endParaRPr lang="tr-TR" sz="1050" b="1" dirty="0">
              <a:solidFill>
                <a:prstClr val="black"/>
              </a:solidFill>
            </a:endParaRPr>
          </a:p>
        </p:txBody>
      </p:sp>
      <p:cxnSp>
        <p:nvCxnSpPr>
          <p:cNvPr id="6" name="Düz Ok Bağlayıcısı 5"/>
          <p:cNvCxnSpPr/>
          <p:nvPr/>
        </p:nvCxnSpPr>
        <p:spPr>
          <a:xfrm flipH="1">
            <a:off x="7236296" y="4139977"/>
            <a:ext cx="576064" cy="6272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7812360" y="4139977"/>
            <a:ext cx="648073" cy="5750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2233292" y="169914"/>
            <a:ext cx="3829703" cy="646331"/>
          </a:xfrm>
          <a:prstGeom prst="rect">
            <a:avLst/>
          </a:prstGeom>
        </p:spPr>
        <p:txBody>
          <a:bodyPr wrap="none">
            <a:spAutoFit/>
          </a:bodyPr>
          <a:lstStyle/>
          <a:p>
            <a:pPr defTabSz="457200"/>
            <a:r>
              <a:rPr lang="tr-TR" sz="3600" b="1" dirty="0" smtClean="0">
                <a:solidFill>
                  <a:srgbClr val="FF0000"/>
                </a:solidFill>
                <a:latin typeface="Cambria" panose="02040503050406030204" pitchFamily="18" charset="0"/>
              </a:rPr>
              <a:t>e-Defter İş Süreci</a:t>
            </a:r>
            <a:endParaRPr lang="tr-TR" sz="3600" b="1" dirty="0">
              <a:solidFill>
                <a:prstClr val="black"/>
              </a:solidFill>
              <a:latin typeface="Cambria" panose="02040503050406030204" pitchFamily="18" charset="0"/>
            </a:endParaRPr>
          </a:p>
        </p:txBody>
      </p:sp>
      <p:grpSp>
        <p:nvGrpSpPr>
          <p:cNvPr id="72" name="7 Grup"/>
          <p:cNvGrpSpPr/>
          <p:nvPr/>
        </p:nvGrpSpPr>
        <p:grpSpPr>
          <a:xfrm>
            <a:off x="179512" y="908529"/>
            <a:ext cx="1309668" cy="2084683"/>
            <a:chOff x="179512" y="-82496"/>
            <a:chExt cx="2542436" cy="4221599"/>
          </a:xfrm>
        </p:grpSpPr>
        <p:sp>
          <p:nvSpPr>
            <p:cNvPr id="80" name="Ellipse 44"/>
            <p:cNvSpPr/>
            <p:nvPr/>
          </p:nvSpPr>
          <p:spPr bwMode="auto">
            <a:xfrm rot="21448895">
              <a:off x="841109" y="-82496"/>
              <a:ext cx="609396" cy="5699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1</a:t>
              </a:r>
              <a:endParaRPr lang="da-DK" sz="1050" b="1" dirty="0">
                <a:solidFill>
                  <a:srgbClr val="A5D028">
                    <a:lumMod val="75000"/>
                  </a:srgbClr>
                </a:solidFill>
                <a:ea typeface="ＭＳ Ｐゴシック" pitchFamily="-112" charset="-128"/>
                <a:cs typeface="ＭＳ Ｐゴシック" charset="0"/>
              </a:endParaRPr>
            </a:p>
          </p:txBody>
        </p:sp>
        <p:sp>
          <p:nvSpPr>
            <p:cNvPr id="76" name="9 Metin kutusu"/>
            <p:cNvSpPr txBox="1"/>
            <p:nvPr/>
          </p:nvSpPr>
          <p:spPr>
            <a:xfrm>
              <a:off x="179512" y="1988840"/>
              <a:ext cx="2542436" cy="2150263"/>
            </a:xfrm>
            <a:prstGeom prst="rect">
              <a:avLst/>
            </a:prstGeom>
            <a:noFill/>
          </p:spPr>
          <p:txBody>
            <a:bodyPr wrap="square" rtlCol="0">
              <a:spAutoFit/>
            </a:bodyPr>
            <a:lstStyle/>
            <a:p>
              <a:pPr defTabSz="457200"/>
              <a:r>
                <a:rPr lang="tr-TR" sz="1050" b="1" dirty="0" smtClean="0">
                  <a:solidFill>
                    <a:prstClr val="black"/>
                  </a:solidFill>
                </a:rPr>
                <a:t>Uyumluluk Onayı almış bir yazılım  bilgisi de verilerek, e-Defter uygulamasına dahil olunur.</a:t>
              </a:r>
              <a:endParaRPr lang="tr-TR" sz="1050" b="1" dirty="0">
                <a:solidFill>
                  <a:prstClr val="black"/>
                </a:solidFill>
              </a:endParaRPr>
            </a:p>
          </p:txBody>
        </p:sp>
      </p:grpSp>
      <p:grpSp>
        <p:nvGrpSpPr>
          <p:cNvPr id="87" name="7 Grup"/>
          <p:cNvGrpSpPr/>
          <p:nvPr/>
        </p:nvGrpSpPr>
        <p:grpSpPr>
          <a:xfrm>
            <a:off x="1475656" y="908529"/>
            <a:ext cx="1309668" cy="2084683"/>
            <a:chOff x="179512" y="-82496"/>
            <a:chExt cx="2542436" cy="4221599"/>
          </a:xfrm>
        </p:grpSpPr>
        <p:sp>
          <p:nvSpPr>
            <p:cNvPr id="91" name="Ellipse 44"/>
            <p:cNvSpPr/>
            <p:nvPr/>
          </p:nvSpPr>
          <p:spPr bwMode="auto">
            <a:xfrm rot="21448895">
              <a:off x="841109" y="-82496"/>
              <a:ext cx="609396" cy="5699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2</a:t>
              </a:r>
              <a:endParaRPr lang="da-DK" sz="1050" b="1" dirty="0">
                <a:solidFill>
                  <a:srgbClr val="A5D028">
                    <a:lumMod val="75000"/>
                  </a:srgbClr>
                </a:solidFill>
                <a:ea typeface="ＭＳ Ｐゴシック" pitchFamily="-112" charset="-128"/>
                <a:cs typeface="ＭＳ Ｐゴシック" charset="0"/>
              </a:endParaRPr>
            </a:p>
          </p:txBody>
        </p:sp>
        <p:sp>
          <p:nvSpPr>
            <p:cNvPr id="89" name="9 Metin kutusu"/>
            <p:cNvSpPr txBox="1"/>
            <p:nvPr/>
          </p:nvSpPr>
          <p:spPr>
            <a:xfrm>
              <a:off x="179512" y="1988840"/>
              <a:ext cx="2542436" cy="2150263"/>
            </a:xfrm>
            <a:prstGeom prst="rect">
              <a:avLst/>
            </a:prstGeom>
            <a:noFill/>
          </p:spPr>
          <p:txBody>
            <a:bodyPr wrap="square" rtlCol="0">
              <a:spAutoFit/>
            </a:bodyPr>
            <a:lstStyle/>
            <a:p>
              <a:pPr defTabSz="457200"/>
              <a:r>
                <a:rPr lang="tr-TR" sz="1050" b="1" dirty="0" smtClean="0">
                  <a:solidFill>
                    <a:prstClr val="black"/>
                  </a:solidFill>
                </a:rPr>
                <a:t>VUK 219 </a:t>
              </a:r>
              <a:r>
                <a:rPr lang="tr-TR" sz="1050" b="1" dirty="0" err="1" smtClean="0">
                  <a:solidFill>
                    <a:prstClr val="black"/>
                  </a:solidFill>
                </a:rPr>
                <a:t>no’lu</a:t>
              </a:r>
              <a:r>
                <a:rPr lang="tr-TR" sz="1050" b="1" dirty="0" smtClean="0">
                  <a:solidFill>
                    <a:prstClr val="black"/>
                  </a:solidFill>
                </a:rPr>
                <a:t> maddede yer alan kayıt sürelerine uygun bir şekilde muhasebe  kayıtları yapılır. </a:t>
              </a:r>
              <a:endParaRPr lang="tr-TR" sz="1050" b="1" dirty="0">
                <a:solidFill>
                  <a:prstClr val="black"/>
                </a:solidFill>
              </a:endParaRPr>
            </a:p>
          </p:txBody>
        </p:sp>
      </p:grpSp>
      <p:cxnSp>
        <p:nvCxnSpPr>
          <p:cNvPr id="92" name="70 Düz Ok Bağlayıcısı"/>
          <p:cNvCxnSpPr/>
          <p:nvPr/>
        </p:nvCxnSpPr>
        <p:spPr>
          <a:xfrm>
            <a:off x="2406595" y="1598028"/>
            <a:ext cx="3516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70 Düz Ok Bağlayıcısı"/>
          <p:cNvCxnSpPr/>
          <p:nvPr/>
        </p:nvCxnSpPr>
        <p:spPr>
          <a:xfrm>
            <a:off x="1133023" y="1591833"/>
            <a:ext cx="3516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059" y="1292584"/>
            <a:ext cx="946613" cy="480232"/>
          </a:xfrm>
          <a:prstGeom prst="rect">
            <a:avLst/>
          </a:prstGeom>
        </p:spPr>
      </p:pic>
      <p:pic>
        <p:nvPicPr>
          <p:cNvPr id="23" name="Resim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918" y="1287012"/>
            <a:ext cx="892997" cy="502159"/>
          </a:xfrm>
          <a:prstGeom prst="rect">
            <a:avLst/>
          </a:prstGeom>
        </p:spPr>
      </p:pic>
    </p:spTree>
    <p:extLst>
      <p:ext uri="{BB962C8B-B14F-4D97-AF65-F5344CB8AC3E}">
        <p14:creationId xmlns:p14="http://schemas.microsoft.com/office/powerpoint/2010/main" val="3592478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DEFTER MÜKELLEF ADEDİ  </a:t>
            </a:r>
            <a:endParaRPr lang="tr-TR" sz="2800" b="1" dirty="0">
              <a:solidFill>
                <a:schemeClr val="bg1"/>
              </a:solidFill>
              <a:latin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4042453747"/>
              </p:ext>
            </p:extLst>
          </p:nvPr>
        </p:nvGraphicFramePr>
        <p:xfrm>
          <a:off x="168639" y="895148"/>
          <a:ext cx="8638477" cy="5436194"/>
        </p:xfrm>
        <a:graphic>
          <a:graphicData uri="http://schemas.openxmlformats.org/drawingml/2006/table">
            <a:tbl>
              <a:tblPr/>
              <a:tblGrid>
                <a:gridCol w="2716786"/>
                <a:gridCol w="2205938"/>
                <a:gridCol w="1927293"/>
                <a:gridCol w="1788460"/>
              </a:tblGrid>
              <a:tr h="2288040">
                <a:tc>
                  <a:txBody>
                    <a:bodyPr/>
                    <a:lstStyle/>
                    <a:p>
                      <a:pPr algn="ctr" rtl="0" fontAlgn="ctr"/>
                      <a:r>
                        <a:rPr lang="tr-TR" sz="2000" b="1" i="0" u="none" strike="noStrike" dirty="0">
                          <a:solidFill>
                            <a:srgbClr val="FFFFFF"/>
                          </a:solidFill>
                          <a:effectLst/>
                          <a:latin typeface="Cambria"/>
                        </a:rPr>
                        <a:t>Yıl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a:solidFill>
                            <a:srgbClr val="FFFFFF"/>
                          </a:solidFill>
                          <a:effectLst/>
                          <a:latin typeface="Cambria"/>
                        </a:rPr>
                        <a:t>e-Defter Uygulamasından Yararlanan Mükellef Sayısı</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a:solidFill>
                            <a:srgbClr val="FFFFFF"/>
                          </a:solidFill>
                          <a:effectLst/>
                          <a:latin typeface="Cambria"/>
                        </a:rPr>
                        <a:t>Yevmiye Defteri Sayfa Sayısı (Ortalama 2.000 </a:t>
                      </a:r>
                      <a:r>
                        <a:rPr lang="tr-TR" sz="2000" b="1" i="0" u="none" strike="noStrike" dirty="0" err="1">
                          <a:solidFill>
                            <a:srgbClr val="FFFFFF"/>
                          </a:solidFill>
                          <a:effectLst/>
                          <a:latin typeface="Cambria"/>
                        </a:rPr>
                        <a:t>sf</a:t>
                      </a:r>
                      <a:r>
                        <a:rPr lang="tr-TR" sz="2000" b="1" i="0" u="none" strike="noStrike" dirty="0">
                          <a:solidFill>
                            <a:srgbClr val="FFFFFF"/>
                          </a:solidFill>
                          <a:effectLst/>
                          <a:latin typeface="Cambria"/>
                        </a:rPr>
                        <a: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a:solidFill>
                            <a:srgbClr val="FFFFFF"/>
                          </a:solidFill>
                          <a:effectLst/>
                          <a:latin typeface="Cambria"/>
                        </a:rPr>
                        <a:t>Defteri Kebir </a:t>
                      </a:r>
                      <a:r>
                        <a:rPr lang="tr-TR" sz="2000" b="1" i="0" u="none" strike="noStrike" dirty="0" smtClean="0">
                          <a:solidFill>
                            <a:srgbClr val="FFFFFF"/>
                          </a:solidFill>
                          <a:effectLst/>
                          <a:latin typeface="Cambria"/>
                        </a:rPr>
                        <a:t>Sayfa </a:t>
                      </a:r>
                      <a:r>
                        <a:rPr lang="tr-TR" sz="2000" b="1" i="0" u="none" strike="noStrike" dirty="0">
                          <a:solidFill>
                            <a:srgbClr val="FFFFFF"/>
                          </a:solidFill>
                          <a:effectLst/>
                          <a:latin typeface="Cambria"/>
                        </a:rPr>
                        <a:t>Sayısı (Ortalama 2.000 </a:t>
                      </a:r>
                      <a:r>
                        <a:rPr lang="tr-TR" sz="2000" b="1" i="0" u="none" strike="noStrike" dirty="0" err="1">
                          <a:solidFill>
                            <a:srgbClr val="FFFFFF"/>
                          </a:solidFill>
                          <a:effectLst/>
                          <a:latin typeface="Cambria"/>
                        </a:rPr>
                        <a:t>sf</a:t>
                      </a:r>
                      <a:r>
                        <a:rPr lang="tr-TR" sz="2000" b="1" i="0" u="none" strike="noStrike" dirty="0">
                          <a:solidFill>
                            <a:srgbClr val="FFFFFF"/>
                          </a:solidFill>
                          <a:effectLst/>
                          <a:latin typeface="Cambria"/>
                        </a:rPr>
                        <a: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r>
              <a:tr h="442354">
                <a:tc>
                  <a:txBody>
                    <a:bodyPr/>
                    <a:lstStyle/>
                    <a:p>
                      <a:pPr algn="ctr" rtl="0" fontAlgn="ctr"/>
                      <a:r>
                        <a:rPr lang="tr-TR" sz="2000" b="1" i="0" u="none" strike="noStrike">
                          <a:solidFill>
                            <a:srgbClr val="FFFFFF"/>
                          </a:solidFill>
                          <a:effectLst/>
                          <a:latin typeface="Cambria"/>
                          <a:ea typeface="Calibri"/>
                        </a:rPr>
                        <a:t>2012</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dirty="0">
                          <a:solidFill>
                            <a:srgbClr val="000000"/>
                          </a:solidFill>
                          <a:effectLst/>
                          <a:latin typeface="Cambria"/>
                          <a:ea typeface="Calibri"/>
                        </a:rPr>
                        <a:t>28</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a:solidFill>
                            <a:srgbClr val="000000"/>
                          </a:solidFill>
                          <a:effectLst/>
                          <a:latin typeface="Cambria"/>
                        </a:rPr>
                        <a:t>56.000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a:solidFill>
                            <a:srgbClr val="000000"/>
                          </a:solidFill>
                          <a:effectLst/>
                          <a:latin typeface="Cambria"/>
                        </a:rPr>
                        <a:t>56.000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442354">
                <a:tc>
                  <a:txBody>
                    <a:bodyPr/>
                    <a:lstStyle/>
                    <a:p>
                      <a:pPr algn="ctr" rtl="0" fontAlgn="ctr"/>
                      <a:r>
                        <a:rPr lang="tr-TR" sz="2000" b="1" i="0" u="none" strike="noStrike">
                          <a:solidFill>
                            <a:srgbClr val="FFFFFF"/>
                          </a:solidFill>
                          <a:effectLst/>
                          <a:latin typeface="Cambria"/>
                          <a:ea typeface="Calibri"/>
                        </a:rPr>
                        <a:t>2013</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dirty="0">
                          <a:solidFill>
                            <a:srgbClr val="000000"/>
                          </a:solidFill>
                          <a:effectLst/>
                          <a:latin typeface="Cambria"/>
                          <a:ea typeface="Calibri"/>
                        </a:rPr>
                        <a:t>47</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dirty="0">
                          <a:solidFill>
                            <a:srgbClr val="000000"/>
                          </a:solidFill>
                          <a:effectLst/>
                          <a:latin typeface="Cambria"/>
                        </a:rPr>
                        <a:t>94.000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a:solidFill>
                            <a:srgbClr val="000000"/>
                          </a:solidFill>
                          <a:effectLst/>
                          <a:latin typeface="Cambria"/>
                        </a:rPr>
                        <a:t>94.000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442354">
                <a:tc>
                  <a:txBody>
                    <a:bodyPr/>
                    <a:lstStyle/>
                    <a:p>
                      <a:pPr algn="ctr" rtl="0" fontAlgn="ctr"/>
                      <a:r>
                        <a:rPr lang="tr-TR" sz="2000" b="1" i="0" u="none" strike="noStrike">
                          <a:solidFill>
                            <a:srgbClr val="FFFFFF"/>
                          </a:solidFill>
                          <a:effectLst/>
                          <a:latin typeface="Cambria"/>
                          <a:ea typeface="Calibri"/>
                        </a:rPr>
                        <a:t>2014</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ea typeface="Calibri"/>
                        </a:rPr>
                        <a:t>18.500</a:t>
                      </a:r>
                      <a:endParaRPr lang="tr-TR" sz="2000" b="0" i="0" u="none" strike="noStrike">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a:solidFill>
                            <a:srgbClr val="000000"/>
                          </a:solidFill>
                          <a:effectLst/>
                          <a:latin typeface="Cambria"/>
                        </a:rPr>
                        <a:t>37.000.000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a:solidFill>
                            <a:srgbClr val="000000"/>
                          </a:solidFill>
                          <a:effectLst/>
                          <a:latin typeface="Cambria"/>
                        </a:rPr>
                        <a:t>37.000.000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442354">
                <a:tc>
                  <a:txBody>
                    <a:bodyPr/>
                    <a:lstStyle/>
                    <a:p>
                      <a:pPr algn="ctr" rtl="0" fontAlgn="ctr"/>
                      <a:r>
                        <a:rPr lang="tr-TR" sz="2000" b="1" i="0" u="none" strike="noStrike">
                          <a:solidFill>
                            <a:srgbClr val="FFFFFF"/>
                          </a:solidFill>
                          <a:effectLst/>
                          <a:latin typeface="Cambria"/>
                          <a:ea typeface="Calibri"/>
                        </a:rPr>
                        <a:t>2015</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ea typeface="Calibri"/>
                        </a:rPr>
                        <a:t>45.321</a:t>
                      </a:r>
                      <a:endParaRPr lang="tr-TR" sz="2000" b="0" i="0" u="none" strike="noStrike">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dirty="0">
                          <a:solidFill>
                            <a:srgbClr val="000000"/>
                          </a:solidFill>
                          <a:effectLst/>
                          <a:latin typeface="Cambria"/>
                        </a:rPr>
                        <a:t>90.642.000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a:solidFill>
                            <a:srgbClr val="000000"/>
                          </a:solidFill>
                          <a:effectLst/>
                          <a:latin typeface="Cambria"/>
                        </a:rPr>
                        <a:t>90.642.000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442354">
                <a:tc>
                  <a:txBody>
                    <a:bodyPr/>
                    <a:lstStyle/>
                    <a:p>
                      <a:pPr algn="ctr" rtl="0" fontAlgn="ctr"/>
                      <a:r>
                        <a:rPr lang="tr-TR" sz="2000" b="1" i="0" u="none" strike="noStrike">
                          <a:solidFill>
                            <a:srgbClr val="FFFFFF"/>
                          </a:solidFill>
                          <a:effectLst/>
                          <a:latin typeface="Cambria"/>
                          <a:ea typeface="Calibri"/>
                        </a:rPr>
                        <a:t>2016</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ea typeface="Calibri"/>
                        </a:rPr>
                        <a:t>59.451</a:t>
                      </a:r>
                      <a:endParaRPr lang="tr-TR" sz="2000" b="0" i="0" u="none" strike="noStrike">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a:solidFill>
                            <a:srgbClr val="000000"/>
                          </a:solidFill>
                          <a:effectLst/>
                          <a:latin typeface="Cambria"/>
                        </a:rPr>
                        <a:t>118.902.000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a:solidFill>
                            <a:srgbClr val="000000"/>
                          </a:solidFill>
                          <a:effectLst/>
                          <a:latin typeface="Cambria"/>
                        </a:rPr>
                        <a:t>118.902.000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442354">
                <a:tc>
                  <a:txBody>
                    <a:bodyPr/>
                    <a:lstStyle/>
                    <a:p>
                      <a:pPr algn="ctr" rtl="0" fontAlgn="ctr"/>
                      <a:r>
                        <a:rPr lang="tr-TR" sz="2000" b="1" i="0" u="none" strike="noStrike">
                          <a:solidFill>
                            <a:srgbClr val="FFFFFF"/>
                          </a:solidFill>
                          <a:effectLst/>
                          <a:latin typeface="Cambria"/>
                        </a:rPr>
                        <a:t>Cari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rPr>
                        <a:t>60.549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dirty="0">
                          <a:solidFill>
                            <a:srgbClr val="000000"/>
                          </a:solidFill>
                          <a:effectLst/>
                          <a:latin typeface="Cambria"/>
                        </a:rPr>
                        <a:t>121.098.000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a:solidFill>
                            <a:srgbClr val="000000"/>
                          </a:solidFill>
                          <a:effectLst/>
                          <a:latin typeface="Cambria"/>
                        </a:rPr>
                        <a:t>121.098.000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457608">
                <a:tc gridSpan="2">
                  <a:txBody>
                    <a:bodyPr/>
                    <a:lstStyle/>
                    <a:p>
                      <a:pPr algn="ctr" rtl="0" fontAlgn="ctr"/>
                      <a:r>
                        <a:rPr lang="tr-TR" sz="2000" b="1" i="0" u="none" strike="noStrike">
                          <a:solidFill>
                            <a:srgbClr val="FFFFFF"/>
                          </a:solidFill>
                          <a:effectLst/>
                          <a:latin typeface="Cambria"/>
                        </a:rPr>
                        <a:t>TOPLAM</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hMerge="1">
                  <a:txBody>
                    <a:bodyPr/>
                    <a:lstStyle/>
                    <a:p>
                      <a:endParaRPr lang="tr-TR"/>
                    </a:p>
                  </a:txBody>
                  <a:tcPr/>
                </a:tc>
                <a:tc gridSpan="2">
                  <a:txBody>
                    <a:bodyPr/>
                    <a:lstStyle/>
                    <a:p>
                      <a:pPr algn="ctr" rtl="0" fontAlgn="ctr"/>
                      <a:r>
                        <a:rPr lang="tr-TR" sz="3200" b="1" i="0" u="none" strike="noStrike" dirty="0">
                          <a:solidFill>
                            <a:srgbClr val="000000"/>
                          </a:solidFill>
                          <a:effectLst/>
                          <a:latin typeface="Cambria"/>
                        </a:rPr>
                        <a:t>735.584.000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hMerge="1">
                  <a:txBody>
                    <a:bodyPr/>
                    <a:lstStyle/>
                    <a:p>
                      <a:endParaRPr lang="tr-TR"/>
                    </a:p>
                  </a:txBody>
                  <a:tcPr/>
                </a:tc>
              </a:tr>
            </a:tbl>
          </a:graphicData>
        </a:graphic>
      </p:graphicFrame>
    </p:spTree>
    <p:extLst>
      <p:ext uri="{BB962C8B-B14F-4D97-AF65-F5344CB8AC3E}">
        <p14:creationId xmlns:p14="http://schemas.microsoft.com/office/powerpoint/2010/main" val="892733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TAHMİNİ TASARRUF</a:t>
            </a:r>
            <a:endParaRPr lang="tr-TR" sz="2400" b="1" dirty="0">
              <a:solidFill>
                <a:schemeClr val="bg1"/>
              </a:solidFill>
              <a:latin typeface="Cambria" panose="02040503050406030204" pitchFamily="18" charset="0"/>
            </a:endParaRPr>
          </a:p>
        </p:txBody>
      </p:sp>
      <p:sp>
        <p:nvSpPr>
          <p:cNvPr id="9" name="Dikdörtgen 8"/>
          <p:cNvSpPr/>
          <p:nvPr/>
        </p:nvSpPr>
        <p:spPr>
          <a:xfrm>
            <a:off x="77002" y="667485"/>
            <a:ext cx="8489482" cy="5878532"/>
          </a:xfrm>
          <a:prstGeom prst="rect">
            <a:avLst/>
          </a:prstGeom>
        </p:spPr>
        <p:txBody>
          <a:bodyPr wrap="square">
            <a:spAutoFit/>
          </a:bodyPr>
          <a:lstStyle/>
          <a:p>
            <a:pPr marL="400050" lvl="1" algn="ctr" defTabSz="457200"/>
            <a:r>
              <a:rPr lang="tr-TR" sz="2000" b="1" dirty="0" smtClean="0">
                <a:solidFill>
                  <a:srgbClr val="C00000"/>
                </a:solidFill>
                <a:latin typeface="Cambria" panose="02040503050406030204" pitchFamily="18" charset="0"/>
                <a:ea typeface="ＭＳ Ｐゴシック" pitchFamily="34" charset="-128"/>
              </a:rPr>
              <a:t>Defterlerin Kağıt ortamda tutulması nedeniyle ; </a:t>
            </a:r>
          </a:p>
          <a:p>
            <a:pPr marL="400050" lvl="1" algn="ctr" defTabSz="457200"/>
            <a:endParaRPr lang="tr-TR" sz="2000" b="1" dirty="0" smtClean="0">
              <a:solidFill>
                <a:srgbClr val="C00000"/>
              </a:solidFill>
              <a:latin typeface="Cambria" panose="02040503050406030204" pitchFamily="18" charset="0"/>
              <a:ea typeface="ＭＳ Ｐゴシック" pitchFamily="34" charset="-128"/>
            </a:endParaRP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Kağıt Masrafı,</a:t>
            </a: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Noter Tasdik Masrafı,</a:t>
            </a: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Yazdırma Masrafı,</a:t>
            </a:r>
          </a:p>
          <a:p>
            <a:pPr marL="685800" lvl="1" indent="-285750" algn="ctr" defTabSz="457200">
              <a:buFont typeface="Arial" panose="020B0604020202020204" pitchFamily="34" charset="0"/>
              <a:buChar char="•"/>
            </a:pPr>
            <a:r>
              <a:rPr lang="tr-TR" sz="2000" b="1" dirty="0" smtClean="0">
                <a:solidFill>
                  <a:srgbClr val="F79646">
                    <a:lumMod val="75000"/>
                  </a:srgbClr>
                </a:solidFill>
                <a:latin typeface="Cambria" panose="02040503050406030204" pitchFamily="18" charset="0"/>
                <a:ea typeface="ＭＳ Ｐゴシック" pitchFamily="34" charset="-128"/>
              </a:rPr>
              <a:t>Arşivlenmesi, Depolanması </a:t>
            </a:r>
          </a:p>
          <a:p>
            <a:pPr marL="685800" lvl="1" indent="-285750" algn="ctr" defTabSz="457200">
              <a:buFont typeface="Arial" panose="020B0604020202020204" pitchFamily="34" charset="0"/>
              <a:buChar char="•"/>
            </a:pPr>
            <a:r>
              <a:rPr lang="tr-TR" sz="2000" b="1" dirty="0" smtClean="0">
                <a:solidFill>
                  <a:srgbClr val="C00000"/>
                </a:solidFill>
                <a:latin typeface="Cambria" panose="02040503050406030204" pitchFamily="18" charset="0"/>
                <a:ea typeface="ＭＳ Ｐゴシック" pitchFamily="34" charset="-128"/>
              </a:rPr>
              <a:t>İbraz Edilmesi,</a:t>
            </a:r>
          </a:p>
          <a:p>
            <a:pPr marL="685800" lvl="1" indent="-285750" algn="ctr" defTabSz="457200">
              <a:buFont typeface="Arial" panose="020B0604020202020204" pitchFamily="34" charset="0"/>
              <a:buChar char="•"/>
            </a:pPr>
            <a:r>
              <a:rPr lang="tr-TR" sz="2000" b="1" dirty="0" smtClean="0">
                <a:solidFill>
                  <a:srgbClr val="00B050"/>
                </a:solidFill>
                <a:latin typeface="Cambria" panose="02040503050406030204" pitchFamily="18" charset="0"/>
                <a:ea typeface="ＭＳ Ｐゴシック" pitchFamily="34" charset="-128"/>
              </a:rPr>
              <a:t>Muhasebe ve Denetim Süreçlerinde Kullanımı,</a:t>
            </a:r>
          </a:p>
          <a:p>
            <a:pPr marL="400050" lvl="1" algn="ctr" defTabSz="457200"/>
            <a:r>
              <a:rPr lang="tr-TR" b="1" dirty="0" smtClean="0">
                <a:solidFill>
                  <a:srgbClr val="C00000"/>
                </a:solidFill>
                <a:latin typeface="Cambria" panose="02040503050406030204" pitchFamily="18" charset="0"/>
                <a:ea typeface="ＭＳ Ｐゴシック" pitchFamily="34" charset="-128"/>
              </a:rPr>
              <a:t>Vb. Süreçlerinin </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prstClr val="black"/>
                </a:solidFill>
                <a:latin typeface="Cambria" panose="02040503050406030204" pitchFamily="18" charset="0"/>
                <a:ea typeface="ＭＳ Ｐゴシック" pitchFamily="34" charset="-128"/>
              </a:rPr>
              <a:t>ELEKTRONİK ORTAMA TAŞINMASIYLA </a:t>
            </a:r>
            <a:r>
              <a:rPr lang="tr-TR" b="1" dirty="0">
                <a:solidFill>
                  <a:srgbClr val="C00000"/>
                </a:solidFill>
                <a:latin typeface="Cambria" panose="02040503050406030204" pitchFamily="18" charset="0"/>
                <a:ea typeface="ＭＳ Ｐゴシック" pitchFamily="34" charset="-128"/>
              </a:rPr>
              <a:t>yaklaşık</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 her bir sayfa adedi başına  tahmini olarak 10 Kuruş olduğu tahmin edilse:     Ortalama 735.584.000  sayfalık  </a:t>
            </a:r>
            <a:r>
              <a:rPr lang="tr-TR" b="1" i="1" dirty="0" smtClean="0">
                <a:solidFill>
                  <a:srgbClr val="C00000"/>
                </a:solidFill>
                <a:latin typeface="Cambria" panose="02040503050406030204" pitchFamily="18" charset="0"/>
                <a:ea typeface="ＭＳ Ｐゴシック" pitchFamily="34" charset="-128"/>
              </a:rPr>
              <a:t>(Büyük işletmelerimiz açısından çok daha büyük </a:t>
            </a:r>
            <a:r>
              <a:rPr lang="tr-TR" b="1" i="1" dirty="0" err="1" smtClean="0">
                <a:solidFill>
                  <a:srgbClr val="C00000"/>
                </a:solidFill>
                <a:latin typeface="Cambria" panose="02040503050406030204" pitchFamily="18" charset="0"/>
                <a:ea typeface="ＭＳ Ｐゴシック" pitchFamily="34" charset="-128"/>
              </a:rPr>
              <a:t>montanlarda</a:t>
            </a:r>
            <a:r>
              <a:rPr lang="tr-TR" b="1" i="1" dirty="0" smtClean="0">
                <a:solidFill>
                  <a:srgbClr val="C00000"/>
                </a:solidFill>
                <a:latin typeface="Cambria" panose="02040503050406030204" pitchFamily="18" charset="0"/>
                <a:ea typeface="ＭＳ Ｐゴシック" pitchFamily="34" charset="-128"/>
              </a:rPr>
              <a:t> defter hacmi olabileceği ihmal edilmiştir.) </a:t>
            </a:r>
          </a:p>
          <a:p>
            <a:pPr marL="400050" lvl="1" algn="ctr" defTabSz="457200"/>
            <a:endParaRPr lang="tr-TR" b="1" i="1" dirty="0" smtClean="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73.558.400 TL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MALİYET TASARRUFUNA YOL AÇILDIĞI  TAHMİN EDİLMEKTEDİR.</a:t>
            </a:r>
            <a:endParaRPr lang="tr-TR" b="1" dirty="0">
              <a:solidFill>
                <a:srgbClr val="C00000"/>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3549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ÇEVREYE KATKI </a:t>
            </a:r>
            <a:endParaRPr lang="tr-TR" sz="2400" b="1" dirty="0">
              <a:solidFill>
                <a:schemeClr val="bg1"/>
              </a:solidFill>
              <a:latin typeface="Cambria" panose="02040503050406030204" pitchFamily="18" charset="0"/>
            </a:endParaRPr>
          </a:p>
        </p:txBody>
      </p:sp>
      <p:sp>
        <p:nvSpPr>
          <p:cNvPr id="9" name="Dikdörtgen 8"/>
          <p:cNvSpPr/>
          <p:nvPr/>
        </p:nvSpPr>
        <p:spPr>
          <a:xfrm>
            <a:off x="3495674" y="744485"/>
            <a:ext cx="5070809" cy="5632311"/>
          </a:xfrm>
          <a:prstGeom prst="rect">
            <a:avLst/>
          </a:prstGeom>
        </p:spPr>
        <p:txBody>
          <a:bodyPr wrap="square">
            <a:spAutoFit/>
          </a:bodyPr>
          <a:lstStyle/>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C00000"/>
                </a:solidFill>
                <a:latin typeface="Cambria" panose="02040503050406030204" pitchFamily="18" charset="0"/>
                <a:ea typeface="ＭＳ Ｐゴシック" pitchFamily="34" charset="-128"/>
              </a:rPr>
              <a:t>735.584.000</a:t>
            </a:r>
            <a:r>
              <a:rPr lang="tr-TR" b="1" dirty="0" smtClean="0">
                <a:solidFill>
                  <a:srgbClr val="C00000"/>
                </a:solidFill>
                <a:latin typeface="Cambria" panose="02040503050406030204" pitchFamily="18" charset="0"/>
                <a:ea typeface="ＭＳ Ｐゴシック" pitchFamily="34" charset="-128"/>
              </a:rPr>
              <a:t> adet Defter sayfasını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Elektronik Ortama taşıyarak  yaklaşık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10.000  adet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AĞACI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Kesilmekten Kurtardık.</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 Ağaç= 75.000 sf.</a:t>
            </a:r>
            <a:endParaRPr lang="tr-TR" b="1" dirty="0">
              <a:solidFill>
                <a:srgbClr val="C00000"/>
              </a:solidFill>
              <a:latin typeface="Cambria" panose="02040503050406030204" pitchFamily="18" charset="0"/>
              <a:ea typeface="ＭＳ Ｐゴシック" pitchFamily="34" charset="-128"/>
            </a:endParaRPr>
          </a:p>
        </p:txBody>
      </p:sp>
      <p:pic>
        <p:nvPicPr>
          <p:cNvPr id="5122" name="Picture 2" descr="efatur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485"/>
            <a:ext cx="3495675" cy="28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5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rgbClr val="C00000"/>
          </a:solidFill>
        </p:spPr>
        <p:txBody>
          <a:bodyPr>
            <a:normAutofit/>
          </a:bodyPr>
          <a:lstStyle/>
          <a:p>
            <a:r>
              <a:rPr lang="tr-TR" sz="2200" b="1" dirty="0" smtClean="0">
                <a:solidFill>
                  <a:schemeClr val="bg1"/>
                </a:solidFill>
                <a:latin typeface="Cambria" panose="02040503050406030204" pitchFamily="18" charset="0"/>
              </a:rPr>
              <a:t>E-BİLET UYGULAMASI</a:t>
            </a:r>
            <a:endParaRPr lang="tr-TR" sz="22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1" y="0"/>
            <a:ext cx="567891" cy="567018"/>
          </a:xfrm>
          <a:prstGeom prst="rect">
            <a:avLst/>
          </a:prstGeom>
        </p:spPr>
      </p:pic>
      <p:sp>
        <p:nvSpPr>
          <p:cNvPr id="2" name="Dikdörtgen 1"/>
          <p:cNvSpPr/>
          <p:nvPr/>
        </p:nvSpPr>
        <p:spPr>
          <a:xfrm>
            <a:off x="1501152" y="1013983"/>
            <a:ext cx="5847347" cy="1754326"/>
          </a:xfrm>
          <a:prstGeom prst="rect">
            <a:avLst/>
          </a:prstGeom>
        </p:spPr>
        <p:txBody>
          <a:bodyPr wrap="square">
            <a:spAutoFit/>
          </a:bodyPr>
          <a:lstStyle/>
          <a:p>
            <a:pPr marL="400050" lvl="1" algn="ctr" defTabSz="457200"/>
            <a:r>
              <a:rPr lang="tr-TR" sz="3600" b="1" dirty="0" smtClean="0">
                <a:solidFill>
                  <a:srgbClr val="C00000"/>
                </a:solidFill>
                <a:latin typeface="Cambria" panose="02040503050406030204" pitchFamily="18" charset="0"/>
                <a:ea typeface="ＭＳ Ｐゴシック" pitchFamily="34" charset="-128"/>
              </a:rPr>
              <a:t>ELEKTRONİK  BİLET UYGULAMASI</a:t>
            </a:r>
          </a:p>
          <a:p>
            <a:pPr marL="400050" lvl="1" algn="ctr" defTabSz="457200"/>
            <a:endParaRPr lang="tr-TR" sz="3600" b="1" dirty="0">
              <a:solidFill>
                <a:srgbClr val="C00000"/>
              </a:solidFill>
              <a:latin typeface="Cambria" panose="02040503050406030204" pitchFamily="18" charset="0"/>
              <a:ea typeface="ＭＳ Ｐゴシック" pitchFamily="34" charset="-128"/>
            </a:endParaRPr>
          </a:p>
        </p:txBody>
      </p:sp>
      <p:sp>
        <p:nvSpPr>
          <p:cNvPr id="3" name="AutoShape 2" descr="edeft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tr-TR">
              <a:solidFill>
                <a:prstClr val="black"/>
              </a:solidFill>
            </a:endParaRPr>
          </a:p>
        </p:txBody>
      </p:sp>
      <p:grpSp>
        <p:nvGrpSpPr>
          <p:cNvPr id="10" name="Grup 1"/>
          <p:cNvGrpSpPr>
            <a:grpSpLocks/>
          </p:cNvGrpSpPr>
          <p:nvPr/>
        </p:nvGrpSpPr>
        <p:grpSpPr bwMode="auto">
          <a:xfrm>
            <a:off x="460373" y="2268604"/>
            <a:ext cx="5305159" cy="1590675"/>
            <a:chOff x="5049545" y="5071269"/>
            <a:chExt cx="3555100" cy="1446212"/>
          </a:xfrm>
        </p:grpSpPr>
        <p:pic>
          <p:nvPicPr>
            <p:cNvPr id="11" name="Picture 70" descr="http://www.yenibursa.com/img/haber/large/vppkk_id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686" y="5071269"/>
              <a:ext cx="1699959"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http://3.bp.blogspot.com/-XPM5uFkPdgM/Tb1mwsZ8nUI/AAAAAAAAAHk/7fPsiyOQoj4/s1600/otobus-bilet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545" y="5192277"/>
              <a:ext cx="1627965" cy="132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1" y="2268605"/>
            <a:ext cx="2508584"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4473392"/>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450" y="4473392"/>
            <a:ext cx="27051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900" y="4473391"/>
            <a:ext cx="2508584"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5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2086" y="332656"/>
            <a:ext cx="6323012" cy="981075"/>
          </a:xfrm>
        </p:spPr>
        <p:txBody>
          <a:bodyPr/>
          <a:lstStyle/>
          <a:p>
            <a:pPr eaLnBrk="1" hangingPunct="1"/>
            <a:r>
              <a:rPr lang="tr-TR" sz="3600" u="sng" dirty="0" smtClean="0">
                <a:solidFill>
                  <a:srgbClr val="00B050"/>
                </a:solidFill>
                <a:latin typeface="Arial" pitchFamily="34" charset="0"/>
              </a:rPr>
              <a:t>Kapsam:</a:t>
            </a:r>
          </a:p>
        </p:txBody>
      </p:sp>
      <p:sp>
        <p:nvSpPr>
          <p:cNvPr id="16388" name="Rectangle 3"/>
          <p:cNvSpPr>
            <a:spLocks noGrp="1" noChangeArrowheads="1"/>
          </p:cNvSpPr>
          <p:nvPr>
            <p:ph idx="1"/>
          </p:nvPr>
        </p:nvSpPr>
        <p:spPr>
          <a:xfrm>
            <a:off x="395536" y="1412777"/>
            <a:ext cx="8208912" cy="5007274"/>
          </a:xfrm>
        </p:spPr>
        <p:txBody>
          <a:bodyPr>
            <a:normAutofit fontScale="92500" lnSpcReduction="20000"/>
          </a:bodyPr>
          <a:lstStyle/>
          <a:p>
            <a:pPr marL="0" indent="0" algn="ctr" eaLnBrk="1" fontAlgn="auto" hangingPunct="1">
              <a:spcAft>
                <a:spcPts val="0"/>
              </a:spcAft>
              <a:buClr>
                <a:schemeClr val="accent3"/>
              </a:buClr>
              <a:buFontTx/>
              <a:buNone/>
              <a:defRPr/>
            </a:pPr>
            <a:r>
              <a:rPr lang="tr-TR" dirty="0" smtClean="0"/>
              <a:t> </a:t>
            </a:r>
            <a:r>
              <a:rPr lang="tr-TR" sz="3200" b="1" dirty="0" smtClean="0"/>
              <a:t>Kara</a:t>
            </a:r>
            <a:r>
              <a:rPr lang="tr-TR" sz="3200" dirty="0" smtClean="0"/>
              <a:t> ve </a:t>
            </a:r>
            <a:r>
              <a:rPr lang="tr-TR" sz="3200" b="1" dirty="0" smtClean="0">
                <a:solidFill>
                  <a:srgbClr val="FF0000"/>
                </a:solidFill>
              </a:rPr>
              <a:t>Deniz </a:t>
            </a:r>
            <a:r>
              <a:rPr lang="tr-TR" sz="3200" dirty="0" smtClean="0"/>
              <a:t>ve</a:t>
            </a:r>
            <a:r>
              <a:rPr lang="tr-TR" sz="3200" b="1" dirty="0" smtClean="0">
                <a:solidFill>
                  <a:srgbClr val="FF0000"/>
                </a:solidFill>
              </a:rPr>
              <a:t>  Hava yolu </a:t>
            </a:r>
            <a:r>
              <a:rPr lang="tr-TR" sz="3200" b="1" dirty="0" smtClean="0"/>
              <a:t>ile</a:t>
            </a:r>
            <a:endParaRPr lang="tr-TR" b="1" dirty="0"/>
          </a:p>
          <a:p>
            <a:pPr marL="0" indent="0" algn="ctr" eaLnBrk="1" fontAlgn="auto" hangingPunct="1">
              <a:spcAft>
                <a:spcPts val="0"/>
              </a:spcAft>
              <a:buClr>
                <a:schemeClr val="accent3"/>
              </a:buClr>
              <a:buFontTx/>
              <a:buNone/>
              <a:defRPr/>
            </a:pPr>
            <a:r>
              <a:rPr lang="tr-TR" sz="3200" b="1" dirty="0" smtClean="0">
                <a:solidFill>
                  <a:srgbClr val="00B0F0"/>
                </a:solidFill>
              </a:rPr>
              <a:t>Şehirler arası </a:t>
            </a:r>
            <a:r>
              <a:rPr lang="tr-TR" sz="3200" b="1" dirty="0" smtClean="0">
                <a:solidFill>
                  <a:srgbClr val="FF0000"/>
                </a:solidFill>
              </a:rPr>
              <a:t>ve </a:t>
            </a:r>
            <a:r>
              <a:rPr lang="tr-TR" sz="3200" b="1" dirty="0" smtClean="0">
                <a:solidFill>
                  <a:srgbClr val="92D050"/>
                </a:solidFill>
              </a:rPr>
              <a:t>uluslar arası</a:t>
            </a:r>
          </a:p>
          <a:p>
            <a:pPr marL="0" indent="0" algn="ctr" eaLnBrk="1" fontAlgn="auto" hangingPunct="1">
              <a:spcAft>
                <a:spcPts val="0"/>
              </a:spcAft>
              <a:buClr>
                <a:schemeClr val="accent3"/>
              </a:buClr>
              <a:buFontTx/>
              <a:buNone/>
              <a:defRPr/>
            </a:pPr>
            <a:r>
              <a:rPr lang="tr-TR" sz="2800" b="1" u="sng" dirty="0" smtClean="0">
                <a:solidFill>
                  <a:srgbClr val="0070C0"/>
                </a:solidFill>
              </a:rPr>
              <a:t>yolcu taşıma </a:t>
            </a:r>
            <a:r>
              <a:rPr lang="tr-TR" sz="2800" u="sng" dirty="0" smtClean="0">
                <a:effectLst>
                  <a:outerShdw blurRad="38100" dist="38100" dir="2700000" algn="tl">
                    <a:srgbClr val="000000">
                      <a:alpha val="43137"/>
                    </a:srgbClr>
                  </a:outerShdw>
                </a:effectLst>
              </a:rPr>
              <a:t>biletlerinin</a:t>
            </a:r>
            <a:r>
              <a:rPr lang="tr-TR" sz="2800" dirty="0" smtClean="0"/>
              <a:t> ve </a:t>
            </a:r>
            <a:r>
              <a:rPr lang="tr-TR" sz="2800" u="sng" dirty="0" smtClean="0">
                <a:solidFill>
                  <a:schemeClr val="accent6">
                    <a:lumMod val="75000"/>
                  </a:schemeClr>
                </a:solidFill>
                <a:effectLst>
                  <a:outerShdw blurRad="38100" dist="38100" dir="2700000" algn="tl">
                    <a:srgbClr val="000000">
                      <a:alpha val="43137"/>
                    </a:srgbClr>
                  </a:outerShdw>
                </a:effectLst>
              </a:rPr>
              <a:t>yolcu listelerinin </a:t>
            </a:r>
            <a:endParaRPr lang="tr-TR" sz="2800" u="sng" dirty="0">
              <a:solidFill>
                <a:schemeClr val="accent6">
                  <a:lumMod val="75000"/>
                </a:schemeClr>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FontTx/>
              <a:buNone/>
              <a:defRPr/>
            </a:pPr>
            <a:endParaRPr lang="tr-TR" sz="2800" u="sng" dirty="0" smtClean="0">
              <a:solidFill>
                <a:schemeClr val="accent6">
                  <a:lumMod val="75000"/>
                </a:schemeClr>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FontTx/>
              <a:buNone/>
              <a:defRPr/>
            </a:pPr>
            <a:r>
              <a:rPr lang="tr-TR" sz="2800" u="sng" dirty="0" smtClean="0">
                <a:solidFill>
                  <a:schemeClr val="accent6">
                    <a:lumMod val="75000"/>
                  </a:schemeClr>
                </a:solidFill>
                <a:effectLst>
                  <a:outerShdw blurRad="38100" dist="38100" dir="2700000" algn="tl">
                    <a:srgbClr val="000000">
                      <a:alpha val="43137"/>
                    </a:srgbClr>
                  </a:outerShdw>
                </a:effectLst>
              </a:rPr>
              <a:t>Etkinlik </a:t>
            </a:r>
            <a:r>
              <a:rPr lang="tr-TR" sz="2800" u="sng" dirty="0" smtClean="0">
                <a:solidFill>
                  <a:srgbClr val="0070C0"/>
                </a:solidFill>
                <a:effectLst>
                  <a:outerShdw blurRad="38100" dist="38100" dir="2700000" algn="tl">
                    <a:srgbClr val="000000">
                      <a:alpha val="43137"/>
                    </a:srgbClr>
                  </a:outerShdw>
                </a:effectLst>
              </a:rPr>
              <a:t>(sinema, tiyatro, konser, spor müsabakası vb.) </a:t>
            </a:r>
            <a:r>
              <a:rPr lang="tr-TR" sz="2800" u="sng" dirty="0" smtClean="0">
                <a:solidFill>
                  <a:schemeClr val="accent6">
                    <a:lumMod val="75000"/>
                  </a:schemeClr>
                </a:solidFill>
                <a:effectLst>
                  <a:outerShdw blurRad="38100" dist="38100" dir="2700000" algn="tl">
                    <a:srgbClr val="000000">
                      <a:alpha val="43137"/>
                    </a:srgbClr>
                  </a:outerShdw>
                </a:effectLst>
              </a:rPr>
              <a:t>faaliyetlere ilişkin Giriş Biletlerinin </a:t>
            </a:r>
          </a:p>
          <a:p>
            <a:pPr marL="0" indent="0" algn="ctr" eaLnBrk="1" fontAlgn="auto" hangingPunct="1">
              <a:spcAft>
                <a:spcPts val="0"/>
              </a:spcAft>
              <a:buClr>
                <a:schemeClr val="accent3"/>
              </a:buClr>
              <a:buFontTx/>
              <a:buNone/>
              <a:defRPr/>
            </a:pPr>
            <a:endParaRPr lang="tr-TR" sz="2800" u="sng" dirty="0" smtClean="0">
              <a:solidFill>
                <a:schemeClr val="accent6">
                  <a:lumMod val="75000"/>
                </a:schemeClr>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FontTx/>
              <a:buNone/>
              <a:defRPr/>
            </a:pPr>
            <a:r>
              <a:rPr lang="tr-TR" sz="3200" dirty="0" smtClean="0"/>
              <a:t>elektronik ortamda</a:t>
            </a:r>
          </a:p>
          <a:p>
            <a:pPr marL="0" indent="0" eaLnBrk="1" fontAlgn="auto" hangingPunct="1">
              <a:spcAft>
                <a:spcPts val="0"/>
              </a:spcAft>
              <a:buClr>
                <a:schemeClr val="accent3"/>
              </a:buClr>
              <a:buFontTx/>
              <a:buNone/>
              <a:defRPr/>
            </a:pPr>
            <a:endParaRPr lang="tr-TR" dirty="0" smtClean="0"/>
          </a:p>
          <a:p>
            <a:pPr marL="274320" indent="-274320" eaLnBrk="1" fontAlgn="auto" hangingPunct="1">
              <a:spcAft>
                <a:spcPts val="0"/>
              </a:spcAft>
              <a:buClr>
                <a:schemeClr val="accent3"/>
              </a:buClr>
              <a:buFont typeface="Arial" pitchFamily="34" charset="0"/>
              <a:buChar char="•"/>
              <a:defRPr/>
            </a:pPr>
            <a:r>
              <a:rPr lang="tr-TR" sz="2800" dirty="0" smtClean="0"/>
              <a:t>Oluşturulması,</a:t>
            </a:r>
          </a:p>
          <a:p>
            <a:pPr marL="274320" indent="-274320" eaLnBrk="1" fontAlgn="auto" hangingPunct="1">
              <a:spcAft>
                <a:spcPts val="0"/>
              </a:spcAft>
              <a:buClr>
                <a:schemeClr val="accent3"/>
              </a:buClr>
              <a:buFont typeface="Arial" pitchFamily="34" charset="0"/>
              <a:buChar char="•"/>
              <a:defRPr/>
            </a:pPr>
            <a:r>
              <a:rPr lang="tr-TR" sz="2800" dirty="0" smtClean="0"/>
              <a:t>İletilmesi,</a:t>
            </a:r>
          </a:p>
          <a:p>
            <a:pPr marL="274320" indent="-274320" eaLnBrk="1" fontAlgn="auto" hangingPunct="1">
              <a:spcAft>
                <a:spcPts val="0"/>
              </a:spcAft>
              <a:buClr>
                <a:schemeClr val="accent3"/>
              </a:buClr>
              <a:buFont typeface="Arial" pitchFamily="34" charset="0"/>
              <a:buChar char="•"/>
              <a:defRPr/>
            </a:pPr>
            <a:r>
              <a:rPr lang="tr-TR" sz="2800" dirty="0" smtClean="0"/>
              <a:t>Muhafazası ve </a:t>
            </a:r>
            <a:r>
              <a:rPr lang="tr-TR" sz="2800" dirty="0" err="1" smtClean="0"/>
              <a:t>İbrazı’na</a:t>
            </a:r>
            <a:r>
              <a:rPr lang="tr-TR" sz="2800" dirty="0" smtClean="0"/>
              <a:t> imkan verilmektedir.</a:t>
            </a:r>
          </a:p>
          <a:p>
            <a:pPr marL="0" indent="0" eaLnBrk="1" fontAlgn="auto" hangingPunct="1">
              <a:spcAft>
                <a:spcPts val="0"/>
              </a:spcAft>
              <a:buClr>
                <a:schemeClr val="accent3"/>
              </a:buClr>
              <a:buFontTx/>
              <a:buNone/>
              <a:defRPr/>
            </a:pPr>
            <a:endParaRPr lang="tr-TR" dirty="0" smtClean="0"/>
          </a:p>
          <a:p>
            <a:pPr marL="0" indent="0" eaLnBrk="1" fontAlgn="auto" hangingPunct="1">
              <a:spcAft>
                <a:spcPts val="0"/>
              </a:spcAft>
              <a:buClr>
                <a:schemeClr val="accent3"/>
              </a:buClr>
              <a:buFontTx/>
              <a:buNone/>
              <a:defRPr/>
            </a:pPr>
            <a:endParaRPr lang="tr-TR" dirty="0" smtClean="0"/>
          </a:p>
        </p:txBody>
      </p:sp>
    </p:spTree>
    <p:extLst>
      <p:ext uri="{BB962C8B-B14F-4D97-AF65-F5344CB8AC3E}">
        <p14:creationId xmlns:p14="http://schemas.microsoft.com/office/powerpoint/2010/main" val="129891861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BİLET MÜKELLEF ADEDİ  </a:t>
            </a:r>
            <a:endParaRPr lang="tr-TR" sz="2800" b="1" dirty="0">
              <a:solidFill>
                <a:schemeClr val="bg1"/>
              </a:solidFill>
              <a:latin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760205209"/>
              </p:ext>
            </p:extLst>
          </p:nvPr>
        </p:nvGraphicFramePr>
        <p:xfrm>
          <a:off x="635268" y="731517"/>
          <a:ext cx="7709835" cy="5569315"/>
        </p:xfrm>
        <a:graphic>
          <a:graphicData uri="http://schemas.openxmlformats.org/drawingml/2006/table">
            <a:tbl>
              <a:tblPr/>
              <a:tblGrid>
                <a:gridCol w="7709835"/>
              </a:tblGrid>
              <a:tr h="196786">
                <a:tc>
                  <a:txBody>
                    <a:bodyPr/>
                    <a:lstStyle/>
                    <a:p>
                      <a:pPr algn="ctr" rtl="0" fontAlgn="ctr"/>
                      <a:r>
                        <a:rPr lang="tr-TR" sz="2400" b="1" i="0" u="none" strike="noStrike" dirty="0" err="1">
                          <a:solidFill>
                            <a:srgbClr val="FFFFFF"/>
                          </a:solidFill>
                          <a:effectLst/>
                          <a:latin typeface="Cambria"/>
                        </a:rPr>
                        <a:t>Ünvan</a:t>
                      </a:r>
                      <a:endParaRPr lang="tr-TR" sz="2400" b="1" i="0" u="none" strike="noStrike" dirty="0">
                        <a:solidFill>
                          <a:srgbClr val="FFFFFF"/>
                        </a:solidFill>
                        <a:effectLst/>
                        <a:latin typeface="Cambria"/>
                      </a:endParaRPr>
                    </a:p>
                  </a:txBody>
                  <a:tcPr marL="5693" marR="5693" marT="5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r>
              <a:tr h="339286">
                <a:tc>
                  <a:txBody>
                    <a:bodyPr/>
                    <a:lstStyle/>
                    <a:p>
                      <a:pPr algn="ctr" rtl="0" fontAlgn="ctr"/>
                      <a:r>
                        <a:rPr lang="en-US" sz="1200" b="0" i="0" u="none" strike="noStrike" dirty="0">
                          <a:solidFill>
                            <a:srgbClr val="000000"/>
                          </a:solidFill>
                          <a:effectLst/>
                          <a:latin typeface="Cambria"/>
                        </a:rPr>
                        <a:t>Metro </a:t>
                      </a:r>
                      <a:r>
                        <a:rPr lang="en-US" sz="1200" b="0" i="0" u="none" strike="noStrike" dirty="0" err="1">
                          <a:solidFill>
                            <a:srgbClr val="000000"/>
                          </a:solidFill>
                          <a:effectLst/>
                          <a:latin typeface="Cambria"/>
                        </a:rPr>
                        <a:t>Turizm</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Seyahat</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Organizasyon</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ve</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Ticaret</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Anonim</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Şirketi</a:t>
                      </a:r>
                      <a:endParaRPr lang="en-US" sz="1200" b="0" i="0" u="none" strike="noStrike" dirty="0">
                        <a:solidFill>
                          <a:srgbClr val="000000"/>
                        </a:solidFill>
                        <a:effectLst/>
                        <a:latin typeface="Cambria"/>
                      </a:endParaRP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BURULAŞ Bursa Ulaşım Toplu Taşım İşletmeciliği Turizm Sanayi ve Ticaret A.Ş.</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a:solidFill>
                            <a:srgbClr val="000000"/>
                          </a:solidFill>
                          <a:effectLst/>
                          <a:latin typeface="Cambria"/>
                        </a:rPr>
                        <a:t>İDO İstanbul Deniz Otobüsleri Sanayi ve Ticaret Anonim Şirketi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196786">
                <a:tc>
                  <a:txBody>
                    <a:bodyPr/>
                    <a:lstStyle/>
                    <a:p>
                      <a:pPr algn="ctr" rtl="0" fontAlgn="ctr"/>
                      <a:r>
                        <a:rPr lang="tr-TR" sz="1200" b="0" i="0" u="none" strike="noStrike">
                          <a:solidFill>
                            <a:srgbClr val="000000"/>
                          </a:solidFill>
                          <a:effectLst/>
                          <a:latin typeface="Cambria"/>
                        </a:rPr>
                        <a:t>Kamil KOÇ Otobüsleri A.Ş.</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196786">
                <a:tc>
                  <a:txBody>
                    <a:bodyPr/>
                    <a:lstStyle/>
                    <a:p>
                      <a:pPr algn="ctr" rtl="0" fontAlgn="ctr"/>
                      <a:r>
                        <a:rPr lang="tr-TR" sz="1200" b="0" i="0" u="none" strike="noStrike" dirty="0">
                          <a:solidFill>
                            <a:srgbClr val="000000"/>
                          </a:solidFill>
                          <a:effectLst/>
                          <a:latin typeface="Cambria"/>
                        </a:rPr>
                        <a:t>ATLASJET HAVACILIK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196786">
                <a:tc>
                  <a:txBody>
                    <a:bodyPr/>
                    <a:lstStyle/>
                    <a:p>
                      <a:pPr algn="ctr" rtl="0" fontAlgn="ctr"/>
                      <a:r>
                        <a:rPr lang="tr-TR" sz="1200" b="0" i="0" u="none" strike="noStrike" dirty="0">
                          <a:solidFill>
                            <a:srgbClr val="000000"/>
                          </a:solidFill>
                          <a:effectLst/>
                          <a:latin typeface="Cambria"/>
                        </a:rPr>
                        <a:t>ONUR AİR TAŞIMACILIK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sv-SE" sz="1200" b="0" i="0" u="none" strike="noStrike" dirty="0">
                          <a:solidFill>
                            <a:srgbClr val="000000"/>
                          </a:solidFill>
                          <a:effectLst/>
                          <a:latin typeface="Cambria"/>
                        </a:rPr>
                        <a:t>TÜRK HAVA YOLLARI ANONİM ORTAKLIĞI(Elektronik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PEGASUS HAVA TAŞIMACILIĞI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a:solidFill>
                            <a:srgbClr val="000000"/>
                          </a:solidFill>
                          <a:effectLst/>
                          <a:latin typeface="Cambria"/>
                        </a:rPr>
                        <a:t>GÜNEŞ EKSPRES HAVACILIK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a:solidFill>
                            <a:srgbClr val="000000"/>
                          </a:solidFill>
                          <a:effectLst/>
                          <a:latin typeface="Cambria"/>
                        </a:rPr>
                        <a:t>BORA JET HAVACILIK TAŞIMACILIK UÇAK BAKIM ONARIM VE TİCARET ANONİM ŞİRKETİ(Elektronik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196786">
                <a:tc>
                  <a:txBody>
                    <a:bodyPr/>
                    <a:lstStyle/>
                    <a:p>
                      <a:pPr algn="ctr" rtl="0" fontAlgn="ctr"/>
                      <a:r>
                        <a:rPr lang="tr-TR" sz="1200" b="0" i="0" u="none" strike="noStrike">
                          <a:solidFill>
                            <a:srgbClr val="000000"/>
                          </a:solidFill>
                          <a:effectLst/>
                          <a:latin typeface="Cambria"/>
                        </a:rPr>
                        <a:t>Turistik Hava Taşımacılık Anonim Şirketi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err="1">
                          <a:solidFill>
                            <a:srgbClr val="000000"/>
                          </a:solidFill>
                          <a:effectLst/>
                          <a:latin typeface="Cambria"/>
                        </a:rPr>
                        <a:t>Deutsche</a:t>
                      </a:r>
                      <a:r>
                        <a:rPr lang="tr-TR" sz="1200" b="0" i="0" u="none" strike="noStrike" dirty="0">
                          <a:solidFill>
                            <a:srgbClr val="000000"/>
                          </a:solidFill>
                          <a:effectLst/>
                          <a:latin typeface="Cambria"/>
                        </a:rPr>
                        <a:t> Lufthansa AG Türkiye Şubesi(Kağıt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err="1">
                          <a:solidFill>
                            <a:srgbClr val="000000"/>
                          </a:solidFill>
                          <a:effectLst/>
                          <a:latin typeface="Cambria"/>
                        </a:rPr>
                        <a:t>Swiss</a:t>
                      </a:r>
                      <a:r>
                        <a:rPr lang="tr-TR" sz="1200" b="0" i="0" u="none" strike="noStrike" dirty="0">
                          <a:solidFill>
                            <a:srgbClr val="000000"/>
                          </a:solidFill>
                          <a:effectLst/>
                          <a:latin typeface="Cambria"/>
                        </a:rPr>
                        <a:t> International </a:t>
                      </a:r>
                      <a:r>
                        <a:rPr lang="tr-TR" sz="1200" b="0" i="0" u="none" strike="noStrike" dirty="0" err="1">
                          <a:solidFill>
                            <a:srgbClr val="000000"/>
                          </a:solidFill>
                          <a:effectLst/>
                          <a:latin typeface="Cambria"/>
                        </a:rPr>
                        <a:t>Air</a:t>
                      </a:r>
                      <a:r>
                        <a:rPr lang="tr-TR" sz="1200" b="0" i="0" u="none" strike="noStrike" dirty="0">
                          <a:solidFill>
                            <a:srgbClr val="000000"/>
                          </a:solidFill>
                          <a:effectLst/>
                          <a:latin typeface="Cambria"/>
                        </a:rPr>
                        <a:t> </a:t>
                      </a:r>
                      <a:r>
                        <a:rPr lang="tr-TR" sz="1200" b="0" i="0" u="none" strike="noStrike" dirty="0" err="1">
                          <a:solidFill>
                            <a:srgbClr val="000000"/>
                          </a:solidFill>
                          <a:effectLst/>
                          <a:latin typeface="Cambria"/>
                        </a:rPr>
                        <a:t>Lines</a:t>
                      </a:r>
                      <a:r>
                        <a:rPr lang="tr-TR" sz="1200" b="0" i="0" u="none" strike="noStrike" dirty="0">
                          <a:solidFill>
                            <a:srgbClr val="000000"/>
                          </a:solidFill>
                          <a:effectLst/>
                          <a:latin typeface="Cambria"/>
                        </a:rPr>
                        <a:t> </a:t>
                      </a:r>
                      <a:r>
                        <a:rPr lang="tr-TR" sz="1200" b="0" i="0" u="none" strike="noStrike" dirty="0" err="1">
                          <a:solidFill>
                            <a:srgbClr val="000000"/>
                          </a:solidFill>
                          <a:effectLst/>
                          <a:latin typeface="Cambria"/>
                        </a:rPr>
                        <a:t>Ltd.Merkezi</a:t>
                      </a:r>
                      <a:r>
                        <a:rPr lang="tr-TR" sz="1200" b="0" i="0" u="none" strike="noStrike" dirty="0">
                          <a:solidFill>
                            <a:srgbClr val="000000"/>
                          </a:solidFill>
                          <a:effectLst/>
                          <a:latin typeface="Cambria"/>
                        </a:rPr>
                        <a:t> İsviçre Türkiye </a:t>
                      </a:r>
                      <a:r>
                        <a:rPr lang="tr-TR" sz="1200" b="0" i="0" u="none" strike="noStrike" dirty="0" err="1">
                          <a:solidFill>
                            <a:srgbClr val="000000"/>
                          </a:solidFill>
                          <a:effectLst/>
                          <a:latin typeface="Cambria"/>
                        </a:rPr>
                        <a:t>Istanbul</a:t>
                      </a:r>
                      <a:r>
                        <a:rPr lang="tr-TR" sz="1200" b="0" i="0" u="none" strike="noStrike" dirty="0">
                          <a:solidFill>
                            <a:srgbClr val="000000"/>
                          </a:solidFill>
                          <a:effectLst/>
                          <a:latin typeface="Cambria"/>
                        </a:rPr>
                        <a:t> Şubesi(Kağıt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Sınırlı Sorumlu Erdek Deniz Motorlu Taşıyıcılar Kooperatifi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a:solidFill>
                            <a:srgbClr val="000000"/>
                          </a:solidFill>
                          <a:effectLst/>
                          <a:latin typeface="Cambria"/>
                        </a:rPr>
                        <a:t>KLM Hollanda Kraliyet havayolları A.Ş Merkezi Lahey Türkiye İstanbul Şubesi(Elektronik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Avusturya Hava Yolları A.Ş. Merkezi Viyana Türkiye İstanbul Şubesi(Kağıt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err="1">
                          <a:solidFill>
                            <a:srgbClr val="000000"/>
                          </a:solidFill>
                          <a:effectLst/>
                          <a:latin typeface="Cambria"/>
                        </a:rPr>
                        <a:t>Air</a:t>
                      </a:r>
                      <a:r>
                        <a:rPr lang="tr-TR" sz="1200" b="0" i="0" u="none" strike="noStrike" dirty="0">
                          <a:solidFill>
                            <a:srgbClr val="000000"/>
                          </a:solidFill>
                          <a:effectLst/>
                          <a:latin typeface="Cambria"/>
                        </a:rPr>
                        <a:t> France </a:t>
                      </a:r>
                      <a:r>
                        <a:rPr lang="tr-TR" sz="1200" b="0" i="0" u="none" strike="noStrike" dirty="0" err="1">
                          <a:solidFill>
                            <a:srgbClr val="000000"/>
                          </a:solidFill>
                          <a:effectLst/>
                          <a:latin typeface="Cambria"/>
                        </a:rPr>
                        <a:t>Compagnıe</a:t>
                      </a:r>
                      <a:r>
                        <a:rPr lang="tr-TR" sz="1200" b="0" i="0" u="none" strike="noStrike" dirty="0">
                          <a:solidFill>
                            <a:srgbClr val="000000"/>
                          </a:solidFill>
                          <a:effectLst/>
                          <a:latin typeface="Cambria"/>
                        </a:rPr>
                        <a:t> </a:t>
                      </a:r>
                      <a:r>
                        <a:rPr lang="tr-TR" sz="1200" b="0" i="0" u="none" strike="noStrike" dirty="0" err="1">
                          <a:solidFill>
                            <a:srgbClr val="000000"/>
                          </a:solidFill>
                          <a:effectLst/>
                          <a:latin typeface="Cambria"/>
                        </a:rPr>
                        <a:t>Natıonale</a:t>
                      </a:r>
                      <a:r>
                        <a:rPr lang="tr-TR" sz="1200" b="0" i="0" u="none" strike="noStrike" dirty="0">
                          <a:solidFill>
                            <a:srgbClr val="000000"/>
                          </a:solidFill>
                          <a:effectLst/>
                          <a:latin typeface="Cambria"/>
                        </a:rPr>
                        <a:t> Türkiye İstanbul Şubesi (Elektronik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bl>
          </a:graphicData>
        </a:graphic>
      </p:graphicFrame>
    </p:spTree>
    <p:extLst>
      <p:ext uri="{BB962C8B-B14F-4D97-AF65-F5344CB8AC3E}">
        <p14:creationId xmlns:p14="http://schemas.microsoft.com/office/powerpoint/2010/main" val="214366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BİLET MÜKELLEF ADEDİ  </a:t>
            </a:r>
            <a:endParaRPr lang="tr-TR" sz="2800" b="1" dirty="0">
              <a:solidFill>
                <a:schemeClr val="bg1"/>
              </a:solidFill>
              <a:latin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294842797"/>
              </p:ext>
            </p:extLst>
          </p:nvPr>
        </p:nvGraphicFramePr>
        <p:xfrm>
          <a:off x="904775" y="1648326"/>
          <a:ext cx="7093819" cy="2730394"/>
        </p:xfrm>
        <a:graphic>
          <a:graphicData uri="http://schemas.openxmlformats.org/drawingml/2006/table">
            <a:tbl>
              <a:tblPr/>
              <a:tblGrid>
                <a:gridCol w="3786028"/>
                <a:gridCol w="3307791"/>
              </a:tblGrid>
              <a:tr h="2288040">
                <a:tc>
                  <a:txBody>
                    <a:bodyPr/>
                    <a:lstStyle/>
                    <a:p>
                      <a:pPr algn="ctr" rtl="0" fontAlgn="ctr"/>
                      <a:r>
                        <a:rPr lang="tr-TR" sz="2000" b="1" i="0" u="none" strike="noStrike" dirty="0" smtClean="0">
                          <a:solidFill>
                            <a:srgbClr val="FFFFFF"/>
                          </a:solidFill>
                          <a:effectLst/>
                          <a:latin typeface="Cambria"/>
                        </a:rPr>
                        <a:t>e-Bilet</a:t>
                      </a:r>
                      <a:r>
                        <a:rPr lang="tr-TR" sz="2000" b="1" i="0" u="none" strike="noStrike" baseline="0" dirty="0" smtClean="0">
                          <a:solidFill>
                            <a:srgbClr val="FFFFFF"/>
                          </a:solidFill>
                          <a:effectLst/>
                          <a:latin typeface="Cambria"/>
                        </a:rPr>
                        <a:t> </a:t>
                      </a:r>
                      <a:r>
                        <a:rPr lang="tr-TR" sz="2000" b="1" i="0" u="none" strike="noStrike" dirty="0" smtClean="0">
                          <a:solidFill>
                            <a:srgbClr val="FFFFFF"/>
                          </a:solidFill>
                          <a:effectLst/>
                          <a:latin typeface="Cambria"/>
                        </a:rPr>
                        <a:t>Uygulamasından </a:t>
                      </a:r>
                      <a:r>
                        <a:rPr lang="tr-TR" sz="2000" b="1" i="0" u="none" strike="noStrike" dirty="0">
                          <a:solidFill>
                            <a:srgbClr val="FFFFFF"/>
                          </a:solidFill>
                          <a:effectLst/>
                          <a:latin typeface="Cambria"/>
                        </a:rPr>
                        <a:t>Yararlanan Mükellef Sayısı</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smtClean="0">
                          <a:solidFill>
                            <a:srgbClr val="FFFFFF"/>
                          </a:solidFill>
                          <a:effectLst/>
                          <a:latin typeface="Cambria"/>
                        </a:rPr>
                        <a:t>Elektronik Ortamda Düzenlenmiş</a:t>
                      </a:r>
                      <a:r>
                        <a:rPr lang="tr-TR" sz="2000" b="1" i="0" u="none" strike="noStrike" baseline="0" dirty="0" smtClean="0">
                          <a:solidFill>
                            <a:srgbClr val="FFFFFF"/>
                          </a:solidFill>
                          <a:effectLst/>
                          <a:latin typeface="Cambria"/>
                        </a:rPr>
                        <a:t> Bilet Adedi</a:t>
                      </a:r>
                      <a:endParaRPr lang="tr-TR" sz="2000" b="1" i="0" u="none" strike="noStrike" dirty="0">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r>
              <a:tr h="442354">
                <a:tc>
                  <a:txBody>
                    <a:bodyPr/>
                    <a:lstStyle/>
                    <a:p>
                      <a:pPr algn="ctr" rtl="0" fontAlgn="ctr"/>
                      <a:r>
                        <a:rPr lang="tr-TR" sz="2000" b="0" i="0" u="none" strike="noStrike" dirty="0" smtClean="0">
                          <a:solidFill>
                            <a:srgbClr val="000000"/>
                          </a:solidFill>
                          <a:effectLst/>
                          <a:latin typeface="Cambria"/>
                          <a:ea typeface="Calibri"/>
                        </a:rPr>
                        <a:t>17</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smtClean="0">
                          <a:solidFill>
                            <a:srgbClr val="000000"/>
                          </a:solidFill>
                          <a:effectLst/>
                          <a:latin typeface="Cambria"/>
                        </a:rPr>
                        <a:t>98.148.626</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bl>
          </a:graphicData>
        </a:graphic>
      </p:graphicFrame>
    </p:spTree>
    <p:extLst>
      <p:ext uri="{BB962C8B-B14F-4D97-AF65-F5344CB8AC3E}">
        <p14:creationId xmlns:p14="http://schemas.microsoft.com/office/powerpoint/2010/main" val="213272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TAHMİNİ TASARRUF</a:t>
            </a:r>
            <a:endParaRPr lang="tr-TR" sz="2400" b="1" dirty="0">
              <a:solidFill>
                <a:schemeClr val="bg1"/>
              </a:solidFill>
              <a:latin typeface="Cambria" panose="02040503050406030204" pitchFamily="18" charset="0"/>
            </a:endParaRPr>
          </a:p>
        </p:txBody>
      </p:sp>
      <p:sp>
        <p:nvSpPr>
          <p:cNvPr id="9" name="Dikdörtgen 8"/>
          <p:cNvSpPr/>
          <p:nvPr/>
        </p:nvSpPr>
        <p:spPr>
          <a:xfrm>
            <a:off x="77002" y="667485"/>
            <a:ext cx="8489482" cy="5016758"/>
          </a:xfrm>
          <a:prstGeom prst="rect">
            <a:avLst/>
          </a:prstGeom>
        </p:spPr>
        <p:txBody>
          <a:bodyPr wrap="square">
            <a:spAutoFit/>
          </a:bodyPr>
          <a:lstStyle/>
          <a:p>
            <a:pPr marL="400050" lvl="1" algn="ctr" defTabSz="457200"/>
            <a:r>
              <a:rPr lang="tr-TR" sz="2000" b="1" dirty="0" smtClean="0">
                <a:solidFill>
                  <a:srgbClr val="C00000"/>
                </a:solidFill>
                <a:latin typeface="Cambria" panose="02040503050406030204" pitchFamily="18" charset="0"/>
                <a:ea typeface="ＭＳ Ｐゴシック" pitchFamily="34" charset="-128"/>
              </a:rPr>
              <a:t>Biletlerin Kağıt ortamda düzenlenmesi nedeniyle ; </a:t>
            </a:r>
          </a:p>
          <a:p>
            <a:pPr marL="400050" lvl="1" algn="ctr" defTabSz="457200"/>
            <a:endParaRPr lang="tr-TR" sz="2000" b="1" dirty="0" smtClean="0">
              <a:solidFill>
                <a:srgbClr val="C00000"/>
              </a:solidFill>
              <a:latin typeface="Cambria" panose="02040503050406030204" pitchFamily="18" charset="0"/>
              <a:ea typeface="ＭＳ Ｐゴシック" pitchFamily="34" charset="-128"/>
            </a:endParaRP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Kağıt Masrafı,</a:t>
            </a: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Yazdırma Masrafı,</a:t>
            </a:r>
          </a:p>
          <a:p>
            <a:pPr marL="685800" lvl="1" indent="-285750" algn="ctr" defTabSz="457200">
              <a:buFont typeface="Arial" panose="020B0604020202020204" pitchFamily="34" charset="0"/>
              <a:buChar char="•"/>
            </a:pPr>
            <a:r>
              <a:rPr lang="tr-TR" sz="2000" b="1" dirty="0" smtClean="0">
                <a:solidFill>
                  <a:srgbClr val="F79646">
                    <a:lumMod val="75000"/>
                  </a:srgbClr>
                </a:solidFill>
                <a:latin typeface="Cambria" panose="02040503050406030204" pitchFamily="18" charset="0"/>
                <a:ea typeface="ＭＳ Ｐゴシック" pitchFamily="34" charset="-128"/>
              </a:rPr>
              <a:t>Arşivlenmesi, Depolanması </a:t>
            </a:r>
          </a:p>
          <a:p>
            <a:pPr marL="685800" lvl="1" indent="-285750" algn="ctr" defTabSz="457200">
              <a:buFont typeface="Arial" panose="020B0604020202020204" pitchFamily="34" charset="0"/>
              <a:buChar char="•"/>
            </a:pPr>
            <a:r>
              <a:rPr lang="tr-TR" sz="2000" b="1" dirty="0" smtClean="0">
                <a:solidFill>
                  <a:srgbClr val="C00000"/>
                </a:solidFill>
                <a:latin typeface="Cambria" panose="02040503050406030204" pitchFamily="18" charset="0"/>
                <a:ea typeface="ＭＳ Ｐゴシック" pitchFamily="34" charset="-128"/>
              </a:rPr>
              <a:t>İbraz Edilmesi,</a:t>
            </a:r>
          </a:p>
          <a:p>
            <a:pPr marL="685800" lvl="1" indent="-285750" algn="ctr" defTabSz="457200">
              <a:buFont typeface="Arial" panose="020B0604020202020204" pitchFamily="34" charset="0"/>
              <a:buChar char="•"/>
            </a:pPr>
            <a:r>
              <a:rPr lang="tr-TR" sz="2000" b="1" dirty="0" smtClean="0">
                <a:solidFill>
                  <a:srgbClr val="00B050"/>
                </a:solidFill>
                <a:latin typeface="Cambria" panose="02040503050406030204" pitchFamily="18" charset="0"/>
                <a:ea typeface="ＭＳ Ｐゴシック" pitchFamily="34" charset="-128"/>
              </a:rPr>
              <a:t>Muhasebe ve Denetim Süreçlerinde Kullanımı,</a:t>
            </a:r>
          </a:p>
          <a:p>
            <a:pPr marL="400050" lvl="1" algn="ctr" defTabSz="457200"/>
            <a:r>
              <a:rPr lang="tr-TR" b="1" dirty="0" smtClean="0">
                <a:solidFill>
                  <a:srgbClr val="C00000"/>
                </a:solidFill>
                <a:latin typeface="Cambria" panose="02040503050406030204" pitchFamily="18" charset="0"/>
                <a:ea typeface="ＭＳ Ｐゴシック" pitchFamily="34" charset="-128"/>
              </a:rPr>
              <a:t>Vb. Süreçlerinin </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prstClr val="black"/>
                </a:solidFill>
                <a:latin typeface="Cambria" panose="02040503050406030204" pitchFamily="18" charset="0"/>
                <a:ea typeface="ＭＳ Ｐゴシック" pitchFamily="34" charset="-128"/>
              </a:rPr>
              <a:t>ELEKTRONİK ORTAMA TAŞINMASIYLA </a:t>
            </a:r>
            <a:r>
              <a:rPr lang="tr-TR" b="1" dirty="0">
                <a:solidFill>
                  <a:srgbClr val="C00000"/>
                </a:solidFill>
                <a:latin typeface="Cambria" panose="02040503050406030204" pitchFamily="18" charset="0"/>
                <a:ea typeface="ＭＳ Ｐゴシック" pitchFamily="34" charset="-128"/>
              </a:rPr>
              <a:t>yaklaşık</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 her bir bilet adedi başına  tahmini olarak 10 Kuruş olduğu tahmin edilse:</a:t>
            </a:r>
          </a:p>
          <a:p>
            <a:pPr marL="400050" lvl="1" algn="ctr" defTabSz="457200"/>
            <a:r>
              <a:rPr lang="tr-TR" b="1" dirty="0" smtClean="0">
                <a:solidFill>
                  <a:srgbClr val="C00000"/>
                </a:solidFill>
                <a:latin typeface="Cambria" panose="02040503050406030204" pitchFamily="18" charset="0"/>
                <a:ea typeface="ＭＳ Ｐゴシック" pitchFamily="34" charset="-128"/>
              </a:rPr>
              <a:t>     Ortalama 98.148.636  sayfalık bilet nedeniyle </a:t>
            </a:r>
            <a:endParaRPr lang="tr-TR" b="1" i="1" dirty="0" smtClean="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9.814.863 TL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MALİYET TASARRUFUNA YOL AÇILDIĞI  TAHMİN EDİLMEKTEDİR.</a:t>
            </a:r>
            <a:endParaRPr lang="tr-TR" b="1" dirty="0">
              <a:solidFill>
                <a:srgbClr val="C00000"/>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3575744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chemeClr val="accent1"/>
          </a:solidFill>
        </p:spPr>
        <p:txBody>
          <a:bodyPr>
            <a:normAutofit/>
          </a:bodyPr>
          <a:lstStyle/>
          <a:p>
            <a:r>
              <a:rPr lang="tr-TR" sz="2800" b="1" dirty="0" smtClean="0">
                <a:solidFill>
                  <a:schemeClr val="bg1"/>
                </a:solidFill>
                <a:latin typeface="Cambria" panose="02040503050406030204" pitchFamily="18" charset="0"/>
              </a:rPr>
              <a:t>BELGELERDE E-DÖNÜŞÜM UYGULAMALARI</a:t>
            </a:r>
            <a:endParaRPr lang="tr-TR" sz="28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0" y="0"/>
            <a:ext cx="396654" cy="567018"/>
          </a:xfrm>
          <a:prstGeom prst="rect">
            <a:avLst/>
          </a:prstGeom>
        </p:spPr>
      </p:pic>
      <p:sp>
        <p:nvSpPr>
          <p:cNvPr id="2" name="Dikdörtgen 1"/>
          <p:cNvSpPr/>
          <p:nvPr/>
        </p:nvSpPr>
        <p:spPr>
          <a:xfrm>
            <a:off x="198327" y="567018"/>
            <a:ext cx="8980371" cy="6370975"/>
          </a:xfrm>
          <a:prstGeom prst="rect">
            <a:avLst/>
          </a:prstGeom>
        </p:spPr>
        <p:txBody>
          <a:bodyPr wrap="square">
            <a:spAutoFit/>
          </a:bodyPr>
          <a:lstStyle/>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BEYANNAME (2005)</a:t>
            </a:r>
          </a:p>
          <a:p>
            <a:pPr marL="571500" indent="-571500" algn="ctr">
              <a:spcBef>
                <a:spcPts val="600"/>
              </a:spcBef>
              <a:spcAft>
                <a:spcPts val="600"/>
              </a:spcAft>
              <a:buClr>
                <a:srgbClr val="C00000"/>
              </a:buClr>
              <a:buFont typeface="Wingdings" panose="05000000000000000000" pitchFamily="2" charset="2"/>
              <a:buChar char="q"/>
              <a:defRPr/>
            </a:pPr>
            <a:r>
              <a:rPr lang="tr-TR" b="1" dirty="0" smtClean="0">
                <a:solidFill>
                  <a:schemeClr val="tx2">
                    <a:lumMod val="75000"/>
                  </a:schemeClr>
                </a:solidFill>
                <a:latin typeface="Cambria" panose="02040503050406030204" pitchFamily="18" charset="0"/>
              </a:rPr>
              <a:t>KDVİRA </a:t>
            </a:r>
            <a:r>
              <a:rPr lang="tr-TR" dirty="0" smtClean="0">
                <a:solidFill>
                  <a:schemeClr val="tx2">
                    <a:lumMod val="75000"/>
                  </a:schemeClr>
                </a:solidFill>
                <a:latin typeface="Cambria" panose="02040503050406030204" pitchFamily="18" charset="0"/>
              </a:rPr>
              <a:t>(KDV Risk Analiz Uygulaması) (2010)</a:t>
            </a:r>
          </a:p>
          <a:p>
            <a:pPr marL="571500" indent="-571500" algn="ctr">
              <a:spcBef>
                <a:spcPts val="600"/>
              </a:spcBef>
              <a:spcAft>
                <a:spcPts val="600"/>
              </a:spcAft>
              <a:buClr>
                <a:srgbClr val="C00000"/>
              </a:buClr>
              <a:buFont typeface="Wingdings" panose="05000000000000000000" pitchFamily="2" charset="2"/>
              <a:buChar char="q"/>
              <a:defRPr/>
            </a:pPr>
            <a:r>
              <a:rPr lang="tr-TR" b="1" dirty="0" smtClean="0">
                <a:solidFill>
                  <a:schemeClr val="tx2">
                    <a:lumMod val="75000"/>
                  </a:schemeClr>
                </a:solidFill>
                <a:latin typeface="Cambria" panose="02040503050406030204" pitchFamily="18" charset="0"/>
              </a:rPr>
              <a:t>Elektronik ÖTV  Takip Sistemi </a:t>
            </a:r>
            <a:r>
              <a:rPr lang="tr-TR" sz="1600" dirty="0" smtClean="0">
                <a:solidFill>
                  <a:schemeClr val="tx2">
                    <a:lumMod val="75000"/>
                  </a:schemeClr>
                </a:solidFill>
                <a:latin typeface="Cambria" panose="02040503050406030204" pitchFamily="18" charset="0"/>
              </a:rPr>
              <a:t>( I sayılı Liste için 2017 yılında Uygulamaya Açılması)</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FATURA</a:t>
            </a:r>
            <a:r>
              <a:rPr lang="tr-TR" dirty="0" smtClean="0">
                <a:solidFill>
                  <a:schemeClr val="tx2">
                    <a:lumMod val="75000"/>
                  </a:schemeClr>
                </a:solidFill>
                <a:latin typeface="Cambria" panose="02040503050406030204" pitchFamily="18" charset="0"/>
              </a:rPr>
              <a:t> </a:t>
            </a:r>
            <a:r>
              <a:rPr lang="tr-TR" dirty="0">
                <a:solidFill>
                  <a:schemeClr val="tx2">
                    <a:lumMod val="75000"/>
                  </a:schemeClr>
                </a:solidFill>
                <a:latin typeface="Cambria" panose="02040503050406030204" pitchFamily="18" charset="0"/>
              </a:rPr>
              <a:t>(</a:t>
            </a:r>
            <a:r>
              <a:rPr lang="tr-TR" dirty="0" smtClean="0">
                <a:solidFill>
                  <a:schemeClr val="tx2">
                    <a:lumMod val="75000"/>
                  </a:schemeClr>
                </a:solidFill>
                <a:latin typeface="Cambria" panose="02040503050406030204" pitchFamily="18" charset="0"/>
              </a:rPr>
              <a:t>e-Fatura ) (Uygulamada) (2010)</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sz="2800" b="1" dirty="0" smtClean="0">
                <a:solidFill>
                  <a:schemeClr val="tx2">
                    <a:lumMod val="75000"/>
                  </a:schemeClr>
                </a:solidFill>
                <a:latin typeface="Cambria" panose="02040503050406030204" pitchFamily="18" charset="0"/>
              </a:rPr>
              <a:t>Arşiv Fatura</a:t>
            </a:r>
            <a:r>
              <a:rPr lang="tr-TR" dirty="0" smtClean="0">
                <a:solidFill>
                  <a:schemeClr val="tx2">
                    <a:lumMod val="75000"/>
                  </a:schemeClr>
                </a:solidFill>
                <a:latin typeface="Cambria" panose="02040503050406030204" pitchFamily="18" charset="0"/>
              </a:rPr>
              <a:t> (e-Arşiv Fatura) (Uygulamada) (2013)</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sz="2000" b="1" dirty="0" smtClean="0">
                <a:solidFill>
                  <a:schemeClr val="tx2">
                    <a:lumMod val="75000"/>
                  </a:schemeClr>
                </a:solidFill>
                <a:latin typeface="Cambria" panose="02040503050406030204" pitchFamily="18" charset="0"/>
              </a:rPr>
              <a:t>DEFTER</a:t>
            </a:r>
            <a:r>
              <a:rPr lang="tr-TR" dirty="0" smtClean="0">
                <a:solidFill>
                  <a:schemeClr val="tx2">
                    <a:lumMod val="75000"/>
                  </a:schemeClr>
                </a:solidFill>
                <a:latin typeface="Cambria" panose="02040503050406030204" pitchFamily="18" charset="0"/>
              </a:rPr>
              <a:t> (e-Defter) (Uygulamada) (2010)</a:t>
            </a:r>
            <a:endParaRPr lang="tr-TR" dirty="0">
              <a:solidFill>
                <a:schemeClr val="tx2">
                  <a:lumMod val="75000"/>
                </a:schemeClr>
              </a:solidFill>
              <a:latin typeface="Cambria" panose="02040503050406030204" pitchFamily="18" charset="0"/>
            </a:endParaRPr>
          </a:p>
          <a:p>
            <a:pPr marL="571500" indent="-571500" algn="ctr">
              <a:spcBef>
                <a:spcPts val="600"/>
              </a:spcBef>
              <a:spcAft>
                <a:spcPts val="600"/>
              </a:spcAft>
              <a:buClr>
                <a:srgbClr val="C00000"/>
              </a:buClr>
              <a:buFont typeface="Wingdings" panose="05000000000000000000" pitchFamily="2" charset="2"/>
              <a:buChar char="q"/>
              <a:defRPr/>
            </a:pPr>
            <a:r>
              <a:rPr lang="tr-TR" dirty="0">
                <a:solidFill>
                  <a:schemeClr val="tx2">
                    <a:lumMod val="75000"/>
                  </a:schemeClr>
                </a:solidFill>
                <a:latin typeface="Cambria" panose="02040503050406030204" pitchFamily="18" charset="0"/>
              </a:rPr>
              <a:t>Elektronik </a:t>
            </a:r>
            <a:r>
              <a:rPr lang="tr-TR" sz="2800" b="1" dirty="0">
                <a:solidFill>
                  <a:schemeClr val="tx2">
                    <a:lumMod val="75000"/>
                  </a:schemeClr>
                </a:solidFill>
                <a:latin typeface="Cambria" panose="02040503050406030204" pitchFamily="18" charset="0"/>
              </a:rPr>
              <a:t>Bilet </a:t>
            </a:r>
            <a:r>
              <a:rPr lang="tr-TR" dirty="0">
                <a:solidFill>
                  <a:schemeClr val="tx2">
                    <a:lumMod val="75000"/>
                  </a:schemeClr>
                </a:solidFill>
                <a:latin typeface="Cambria" panose="02040503050406030204" pitchFamily="18" charset="0"/>
              </a:rPr>
              <a:t>(e-Bilet</a:t>
            </a:r>
            <a:r>
              <a:rPr lang="tr-TR" dirty="0" smtClean="0">
                <a:solidFill>
                  <a:schemeClr val="tx2">
                    <a:lumMod val="75000"/>
                  </a:schemeClr>
                </a:solidFill>
                <a:latin typeface="Cambria" panose="02040503050406030204" pitchFamily="18" charset="0"/>
              </a:rPr>
              <a:t>) (Uygulamada)</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YOKLAMA </a:t>
            </a:r>
            <a:r>
              <a:rPr lang="tr-TR" dirty="0" smtClean="0">
                <a:solidFill>
                  <a:schemeClr val="tx2">
                    <a:lumMod val="75000"/>
                  </a:schemeClr>
                </a:solidFill>
                <a:latin typeface="Cambria" panose="02040503050406030204" pitchFamily="18" charset="0"/>
              </a:rPr>
              <a:t>(Uygulamada)</a:t>
            </a:r>
          </a:p>
          <a:p>
            <a:pPr marL="571500" indent="-571500" algn="ctr">
              <a:spcBef>
                <a:spcPts val="600"/>
              </a:spcBef>
              <a:spcAft>
                <a:spcPts val="600"/>
              </a:spcAft>
              <a:buClr>
                <a:srgbClr val="C00000"/>
              </a:buClr>
              <a:buFont typeface="Wingdings" panose="05000000000000000000" pitchFamily="2" charset="2"/>
              <a:buChar char="q"/>
              <a:defRPr/>
            </a:pPr>
            <a:r>
              <a:rPr lang="tr-TR" b="1" dirty="0" smtClean="0">
                <a:solidFill>
                  <a:schemeClr val="tx2">
                    <a:lumMod val="75000"/>
                  </a:schemeClr>
                </a:solidFill>
                <a:latin typeface="Cambria" panose="02040503050406030204" pitchFamily="18" charset="0"/>
              </a:rPr>
              <a:t>Elektronik TEBLİGAT </a:t>
            </a:r>
            <a:r>
              <a:rPr lang="tr-TR" dirty="0" smtClean="0">
                <a:solidFill>
                  <a:schemeClr val="tx2">
                    <a:lumMod val="75000"/>
                  </a:schemeClr>
                </a:solidFill>
                <a:latin typeface="Cambria" panose="02040503050406030204" pitchFamily="18" charset="0"/>
              </a:rPr>
              <a:t>(Uygulamada - Diğer Kurumlarımıza da açık hale geliyor)</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sz="2000" b="1" dirty="0" smtClean="0">
                <a:solidFill>
                  <a:schemeClr val="tx2">
                    <a:lumMod val="75000"/>
                  </a:schemeClr>
                </a:solidFill>
                <a:latin typeface="Cambria" panose="02040503050406030204" pitchFamily="18" charset="0"/>
              </a:rPr>
              <a:t>İRSALİYE</a:t>
            </a:r>
            <a:r>
              <a:rPr lang="tr-TR" dirty="0" smtClean="0">
                <a:solidFill>
                  <a:schemeClr val="tx2">
                    <a:lumMod val="75000"/>
                  </a:schemeClr>
                </a:solidFill>
                <a:latin typeface="Cambria" panose="02040503050406030204" pitchFamily="18" charset="0"/>
              </a:rPr>
              <a:t> (e-İrsaliye) </a:t>
            </a:r>
            <a:r>
              <a:rPr lang="tr-TR" sz="1600" dirty="0" smtClean="0">
                <a:solidFill>
                  <a:schemeClr val="tx2">
                    <a:lumMod val="75000"/>
                  </a:schemeClr>
                </a:solidFill>
                <a:latin typeface="Cambria" panose="02040503050406030204" pitchFamily="18" charset="0"/>
              </a:rPr>
              <a:t>(2017 Yılında Uygulamaya Alınması Planlanmakta) </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MÜSTAHSİL MAKBUZU </a:t>
            </a:r>
            <a:r>
              <a:rPr lang="tr-TR" sz="1600" dirty="0" smtClean="0">
                <a:solidFill>
                  <a:schemeClr val="tx2">
                    <a:lumMod val="75000"/>
                  </a:schemeClr>
                </a:solidFill>
                <a:latin typeface="Cambria" panose="02040503050406030204" pitchFamily="18" charset="0"/>
              </a:rPr>
              <a:t>(2017 yılında Uygulamaya Alınması Planlanmakta)</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SERBEST MESLEK MAKBUZU</a:t>
            </a:r>
            <a:r>
              <a:rPr lang="tr-TR" sz="1400" dirty="0">
                <a:solidFill>
                  <a:schemeClr val="tx2">
                    <a:lumMod val="75000"/>
                  </a:schemeClr>
                </a:solidFill>
                <a:latin typeface="Cambria" panose="02040503050406030204" pitchFamily="18" charset="0"/>
              </a:rPr>
              <a:t>(2017 yılında Uygulamaya Alınması Planlanmakta)</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GİDER PUSULASI </a:t>
            </a:r>
            <a:r>
              <a:rPr lang="tr-TR" dirty="0" smtClean="0">
                <a:solidFill>
                  <a:schemeClr val="tx2">
                    <a:lumMod val="75000"/>
                  </a:schemeClr>
                </a:solidFill>
                <a:latin typeface="Cambria" panose="02040503050406030204" pitchFamily="18" charset="0"/>
              </a:rPr>
              <a:t>(2018 yılında Mevzuat Altyapısını Oluşturma ) </a:t>
            </a:r>
          </a:p>
          <a:p>
            <a:pPr marL="571500" indent="-571500" algn="ctr">
              <a:spcBef>
                <a:spcPts val="600"/>
              </a:spcBef>
              <a:spcAft>
                <a:spcPts val="600"/>
              </a:spcAft>
              <a:buClr>
                <a:srgbClr val="C00000"/>
              </a:buClr>
              <a:buFont typeface="Wingdings" panose="05000000000000000000" pitchFamily="2" charset="2"/>
              <a:buChar char="q"/>
              <a:defRPr/>
            </a:pPr>
            <a:r>
              <a:rPr lang="tr-TR" sz="2000" dirty="0" smtClean="0">
                <a:solidFill>
                  <a:schemeClr val="tx2">
                    <a:lumMod val="75000"/>
                  </a:schemeClr>
                </a:solidFill>
                <a:latin typeface="Cambria" panose="02040503050406030204" pitchFamily="18" charset="0"/>
              </a:rPr>
              <a:t>…???</a:t>
            </a:r>
            <a:endParaRPr lang="tr-TR" sz="2000" dirty="0" smtClean="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88416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ÇEVREYE KATKI </a:t>
            </a:r>
            <a:endParaRPr lang="tr-TR" sz="2400" b="1" dirty="0">
              <a:solidFill>
                <a:schemeClr val="bg1"/>
              </a:solidFill>
              <a:latin typeface="Cambria" panose="02040503050406030204" pitchFamily="18" charset="0"/>
            </a:endParaRPr>
          </a:p>
        </p:txBody>
      </p:sp>
      <p:sp>
        <p:nvSpPr>
          <p:cNvPr id="9" name="Dikdörtgen 8"/>
          <p:cNvSpPr/>
          <p:nvPr/>
        </p:nvSpPr>
        <p:spPr>
          <a:xfrm>
            <a:off x="3495674" y="744485"/>
            <a:ext cx="5070809" cy="5632311"/>
          </a:xfrm>
          <a:prstGeom prst="rect">
            <a:avLst/>
          </a:prstGeom>
        </p:spPr>
        <p:txBody>
          <a:bodyPr wrap="square">
            <a:spAutoFit/>
          </a:bodyPr>
          <a:lstStyle/>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C00000"/>
                </a:solidFill>
                <a:latin typeface="Cambria" panose="02040503050406030204" pitchFamily="18" charset="0"/>
                <a:ea typeface="ＭＳ Ｐゴシック" pitchFamily="34" charset="-128"/>
              </a:rPr>
              <a:t>98.148.636</a:t>
            </a:r>
            <a:r>
              <a:rPr lang="tr-TR" b="1" dirty="0" smtClean="0">
                <a:solidFill>
                  <a:srgbClr val="C00000"/>
                </a:solidFill>
                <a:latin typeface="Cambria" panose="02040503050406030204" pitchFamily="18" charset="0"/>
                <a:ea typeface="ＭＳ Ｐゴシック" pitchFamily="34" charset="-128"/>
              </a:rPr>
              <a:t> adet BİLET sayfasını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Elektronik Ortama taşıyarak  yaklaşık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1.500  adet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AĞACI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Kesilmekten Kurtardık.</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 Ağaç= 75.000 sf.</a:t>
            </a:r>
            <a:endParaRPr lang="tr-TR" b="1" dirty="0">
              <a:solidFill>
                <a:srgbClr val="C00000"/>
              </a:solidFill>
              <a:latin typeface="Cambria" panose="02040503050406030204" pitchFamily="18" charset="0"/>
              <a:ea typeface="ＭＳ Ｐゴシック" pitchFamily="34" charset="-128"/>
            </a:endParaRPr>
          </a:p>
        </p:txBody>
      </p:sp>
      <p:pic>
        <p:nvPicPr>
          <p:cNvPr id="5122" name="Picture 2" descr="efatur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485"/>
            <a:ext cx="3495675" cy="28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6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88640"/>
            <a:ext cx="7772400" cy="1470025"/>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endParaRPr lang="tr-TR" sz="300" b="1" dirty="0">
              <a:solidFill>
                <a:srgbClr val="00B0F0"/>
              </a:solidFill>
            </a:endParaRPr>
          </a:p>
        </p:txBody>
      </p:sp>
      <p:sp>
        <p:nvSpPr>
          <p:cNvPr id="3" name="Dikdörtgen 2"/>
          <p:cNvSpPr/>
          <p:nvPr/>
        </p:nvSpPr>
        <p:spPr>
          <a:xfrm>
            <a:off x="467544" y="404664"/>
            <a:ext cx="8244094" cy="5790816"/>
          </a:xfrm>
          <a:prstGeom prst="rect">
            <a:avLst/>
          </a:prstGeom>
        </p:spPr>
        <p:txBody>
          <a:bodyPr wrap="square">
            <a:spAutoFit/>
          </a:bodyPr>
          <a:lstStyle/>
          <a:p>
            <a:pPr lvl="0" algn="ctr">
              <a:lnSpc>
                <a:spcPct val="115000"/>
              </a:lnSpc>
              <a:spcAft>
                <a:spcPts val="0"/>
              </a:spcAft>
            </a:pPr>
            <a:r>
              <a:rPr lang="tr-TR" sz="1400" dirty="0" smtClean="0">
                <a:latin typeface="Cambria" panose="02040503050406030204" pitchFamily="18" charset="0"/>
                <a:ea typeface="Calibri"/>
                <a:cs typeface="Times New Roman"/>
              </a:rPr>
              <a:t>MALİYE BAKANLIĞI VE GÜMRÜK VE TİCARET BAKANLIĞI OLARAK </a:t>
            </a:r>
          </a:p>
          <a:p>
            <a:pPr lvl="0" algn="ctr">
              <a:lnSpc>
                <a:spcPct val="115000"/>
              </a:lnSpc>
              <a:spcAft>
                <a:spcPts val="0"/>
              </a:spcAft>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BU UYGULALAMAYA GEÇİŞTEKİ </a:t>
            </a:r>
            <a:r>
              <a:rPr lang="tr-TR" sz="1400" u="sng" dirty="0" smtClean="0">
                <a:latin typeface="Cambria" panose="02040503050406030204" pitchFamily="18" charset="0"/>
                <a:ea typeface="Calibri"/>
                <a:cs typeface="Times New Roman"/>
              </a:rPr>
              <a:t>TEMEL AMACIMIZ </a:t>
            </a:r>
            <a:r>
              <a:rPr lang="tr-TR" sz="1400" dirty="0" smtClean="0">
                <a:latin typeface="Cambria" panose="02040503050406030204" pitchFamily="18" charset="0"/>
                <a:ea typeface="Calibri"/>
                <a:cs typeface="Times New Roman"/>
              </a:rPr>
              <a:t>; </a:t>
            </a:r>
          </a:p>
          <a:p>
            <a:pPr marL="342900" lvl="0" indent="-342900" algn="ctr">
              <a:lnSpc>
                <a:spcPct val="115000"/>
              </a:lnSpc>
              <a:spcAft>
                <a:spcPts val="0"/>
              </a:spcAft>
              <a:buFont typeface="Symbol"/>
              <a:buChar char=""/>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solidFill>
                  <a:srgbClr val="C00000"/>
                </a:solidFill>
                <a:latin typeface="Cambria" panose="02040503050406030204" pitchFamily="18" charset="0"/>
                <a:ea typeface="Calibri"/>
                <a:cs typeface="Times New Roman"/>
              </a:rPr>
              <a:t>ÜLKE EKONOMİMİZ AÇISINDAN SON DERECE BÜYÜK ÖNEME SAHİP SİZ DEĞERLİ İHRACATÇILARIMIZIN </a:t>
            </a:r>
            <a:r>
              <a:rPr lang="tr-TR" sz="1400" dirty="0" smtClean="0">
                <a:latin typeface="Cambria" panose="02040503050406030204" pitchFamily="18" charset="0"/>
                <a:ea typeface="Calibri"/>
                <a:cs typeface="Times New Roman"/>
              </a:rPr>
              <a:t>«</a:t>
            </a:r>
            <a:r>
              <a:rPr lang="tr-TR" sz="1400" b="1" dirty="0" smtClean="0">
                <a:latin typeface="Cambria" panose="02040503050406030204" pitchFamily="18" charset="0"/>
                <a:ea typeface="Calibri"/>
                <a:cs typeface="Times New Roman"/>
              </a:rPr>
              <a:t>İHRACAT SÜREÇLERİNİ KAĞIT ORTAMDAN ELEKTRONİK ORTAMA TAŞIYARAK;  İŞLEMLERİN DAHA KISA ZAMANDA VE DAHA AZ MALİYETLE GERÇEKLEŞTİRİLMESİNİ, KOLAYLAŞTIRILMASINI VE           E-DÖNÜŞÜMÜN İMKAN VE OLANAKLARINDAN EN FAZLA YARARLANMANIZI»</a:t>
            </a:r>
            <a:r>
              <a:rPr lang="tr-TR" sz="1400" dirty="0" smtClean="0">
                <a:latin typeface="Cambria" panose="02040503050406030204" pitchFamily="18" charset="0"/>
                <a:ea typeface="Calibri"/>
                <a:cs typeface="Times New Roman"/>
              </a:rPr>
              <a:t>  SAĞLAMAK  OLMUŞTUR. </a:t>
            </a:r>
          </a:p>
          <a:p>
            <a:pPr lvl="0" algn="ctr">
              <a:lnSpc>
                <a:spcPct val="115000"/>
              </a:lnSpc>
              <a:spcAft>
                <a:spcPts val="0"/>
              </a:spcAft>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HER YENİ UYGULAMAYA BAŞLANGIÇTA BAZI TEKNİK VE UYGULAMA SORUNLARI OLABİLİR, BUNLARI SİZLERDEN GELEN DEĞERLİ GÖRÜŞLER ÇERÇEVESİNDE DEĞERLENDİRİP EN KISA ZAMANDA ÇÖZEBİLECEĞİMİZİ DÜŞÜNÜYORUZ. </a:t>
            </a:r>
          </a:p>
          <a:p>
            <a:pPr lvl="0" algn="ctr">
              <a:lnSpc>
                <a:spcPct val="115000"/>
              </a:lnSpc>
              <a:spcAft>
                <a:spcPts val="0"/>
              </a:spcAft>
            </a:pPr>
            <a:endParaRPr lang="tr-TR" sz="1400" dirty="0">
              <a:latin typeface="Cambria" panose="02040503050406030204" pitchFamily="18" charset="0"/>
              <a:ea typeface="Calibri"/>
              <a:cs typeface="Times New Roman"/>
            </a:endParaRPr>
          </a:p>
          <a:p>
            <a:pPr algn="ctr">
              <a:lnSpc>
                <a:spcPct val="115000"/>
              </a:lnSpc>
            </a:pPr>
            <a:r>
              <a:rPr lang="tr-TR" sz="1400" dirty="0">
                <a:latin typeface="Cambria" panose="02040503050406030204" pitchFamily="18" charset="0"/>
                <a:ea typeface="Calibri"/>
                <a:cs typeface="Times New Roman"/>
              </a:rPr>
              <a:t>EN BAŞTAN BELİRTMEK GEREKİRSE; 1/7/2017 TARİHİNDEN SONRA BAZI İHRACAT İŞLEMLERİNDE SORUN YAŞAMAKTA OLAN MÜKELLEFLERİMİZİN SORUNU </a:t>
            </a:r>
            <a:r>
              <a:rPr lang="tr-TR" sz="1400" b="1" dirty="0">
                <a:latin typeface="Cambria" panose="02040503050406030204" pitchFamily="18" charset="0"/>
                <a:ea typeface="Calibri"/>
                <a:cs typeface="Times New Roman"/>
              </a:rPr>
              <a:t>BİZİM SORUNUMUZ OLMUŞTUR</a:t>
            </a:r>
            <a:r>
              <a:rPr lang="tr-TR" sz="1400" dirty="0">
                <a:latin typeface="Cambria" panose="02040503050406030204" pitchFamily="18" charset="0"/>
                <a:ea typeface="Calibri"/>
                <a:cs typeface="Times New Roman"/>
              </a:rPr>
              <a:t>. </a:t>
            </a:r>
            <a:endParaRPr lang="tr-TR" sz="1400" dirty="0" smtClean="0">
              <a:latin typeface="Cambria" panose="02040503050406030204" pitchFamily="18" charset="0"/>
              <a:ea typeface="Calibri"/>
              <a:cs typeface="Times New Roman"/>
            </a:endParaRPr>
          </a:p>
          <a:p>
            <a:pPr algn="ctr">
              <a:lnSpc>
                <a:spcPct val="115000"/>
              </a:lnSpc>
            </a:pPr>
            <a:endParaRPr lang="tr-TR" sz="1400" dirty="0">
              <a:latin typeface="Cambria" panose="02040503050406030204" pitchFamily="18" charset="0"/>
              <a:ea typeface="Calibri"/>
              <a:cs typeface="Times New Roman"/>
            </a:endParaRPr>
          </a:p>
          <a:p>
            <a:pPr algn="ctr">
              <a:lnSpc>
                <a:spcPct val="115000"/>
              </a:lnSpc>
            </a:pPr>
            <a:r>
              <a:rPr lang="tr-TR" sz="1400" dirty="0" smtClean="0">
                <a:latin typeface="Cambria" panose="02040503050406030204" pitchFamily="18" charset="0"/>
                <a:ea typeface="Calibri"/>
                <a:cs typeface="Times New Roman"/>
              </a:rPr>
              <a:t>BAZI </a:t>
            </a:r>
            <a:r>
              <a:rPr lang="tr-TR" sz="1400" dirty="0">
                <a:latin typeface="Cambria" panose="02040503050406030204" pitchFamily="18" charset="0"/>
                <a:ea typeface="Calibri"/>
                <a:cs typeface="Times New Roman"/>
              </a:rPr>
              <a:t>DÜZENLEMELERİMİZ İLE ACİL DURUMLARDA SÜRECİN TIKANMAMASINI SAĞLADIK. </a:t>
            </a:r>
          </a:p>
          <a:p>
            <a:pPr lvl="0" algn="ctr">
              <a:lnSpc>
                <a:spcPct val="115000"/>
              </a:lnSpc>
              <a:spcAft>
                <a:spcPts val="0"/>
              </a:spcAft>
            </a:pPr>
            <a:r>
              <a:rPr lang="tr-TR" sz="1400" dirty="0" smtClean="0">
                <a:latin typeface="Cambria" panose="02040503050406030204" pitchFamily="18" charset="0"/>
                <a:ea typeface="Calibri"/>
                <a:cs typeface="Times New Roman"/>
              </a:rPr>
              <a:t>AN İTİBARİYLE  GEREK GELİR İDARESİ SİSTEMLERİNDE GEREKSE GÜMRÜK BAKANLIĞI  SİSTEMLERİNDE BİR AKSAMANININ BULUNMADIĞINI</a:t>
            </a: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DİĞER TEKNİK VE UYGULAMA SORUNLARINI DA ÇÖZÜLMESİ İÇİN BİRİMLERİMİZİN  YOĞUN BİR ŞEKİLDE ÇALIŞTIĞINI DA BELİRTEREK </a:t>
            </a:r>
          </a:p>
          <a:p>
            <a:pPr lvl="0" algn="ctr">
              <a:lnSpc>
                <a:spcPct val="115000"/>
              </a:lnSpc>
              <a:spcAft>
                <a:spcPts val="0"/>
              </a:spcAft>
            </a:pPr>
            <a:r>
              <a:rPr lang="tr-TR" sz="1400" dirty="0" smtClean="0">
                <a:latin typeface="Cambria" panose="02040503050406030204" pitchFamily="18" charset="0"/>
                <a:ea typeface="Calibri"/>
                <a:cs typeface="Times New Roman"/>
              </a:rPr>
              <a:t>BUGÜNKÜ SUNUMUMUZUN FAYDALI OLMASINI DİLERİM.</a:t>
            </a:r>
            <a:endParaRPr lang="tr-TR" sz="1400" dirty="0">
              <a:latin typeface="Cambria" panose="02040503050406030204" pitchFamily="18" charset="0"/>
              <a:ea typeface="Calibri"/>
              <a:cs typeface="Times New Roman"/>
            </a:endParaRPr>
          </a:p>
        </p:txBody>
      </p:sp>
    </p:spTree>
    <p:extLst>
      <p:ext uri="{BB962C8B-B14F-4D97-AF65-F5344CB8AC3E}">
        <p14:creationId xmlns:p14="http://schemas.microsoft.com/office/powerpoint/2010/main" val="312707940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88640"/>
            <a:ext cx="7772400" cy="1470025"/>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endParaRPr lang="tr-TR" sz="300" b="1" dirty="0">
              <a:solidFill>
                <a:srgbClr val="00B0F0"/>
              </a:solidFill>
            </a:endParaRPr>
          </a:p>
        </p:txBody>
      </p:sp>
      <p:sp>
        <p:nvSpPr>
          <p:cNvPr id="3" name="Dikdörtgen 2"/>
          <p:cNvSpPr/>
          <p:nvPr/>
        </p:nvSpPr>
        <p:spPr>
          <a:xfrm>
            <a:off x="340347" y="620688"/>
            <a:ext cx="8712968" cy="6011902"/>
          </a:xfrm>
          <a:prstGeom prst="rect">
            <a:avLst/>
          </a:prstGeom>
        </p:spPr>
        <p:txBody>
          <a:bodyPr wrap="square">
            <a:spAutoFit/>
          </a:bodyPr>
          <a:lstStyle/>
          <a:p>
            <a:pPr lvl="0" algn="just">
              <a:lnSpc>
                <a:spcPct val="115000"/>
              </a:lnSpc>
              <a:spcAft>
                <a:spcPts val="0"/>
              </a:spcAft>
            </a:pPr>
            <a:r>
              <a:rPr lang="tr-TR" sz="1600" b="1" dirty="0" smtClean="0">
                <a:latin typeface="Calibri"/>
                <a:ea typeface="Calibri"/>
                <a:cs typeface="Times New Roman"/>
              </a:rPr>
              <a:t>BEKLENEN KAZANIMLARIMIZ: </a:t>
            </a:r>
          </a:p>
          <a:p>
            <a:pPr marL="342900" lvl="0" indent="-342900" algn="just">
              <a:lnSpc>
                <a:spcPct val="115000"/>
              </a:lnSpc>
              <a:spcAft>
                <a:spcPts val="0"/>
              </a:spcAft>
              <a:buFont typeface="Symbol"/>
              <a:buChar char=""/>
            </a:pPr>
            <a:endParaRPr lang="tr-TR" sz="1600" dirty="0">
              <a:latin typeface="Calibri"/>
              <a:ea typeface="Calibri"/>
              <a:cs typeface="Times New Roman"/>
            </a:endParaRPr>
          </a:p>
          <a:p>
            <a:pPr marL="342900" lvl="0" indent="-342900" algn="just">
              <a:lnSpc>
                <a:spcPct val="115000"/>
              </a:lnSpc>
              <a:spcAft>
                <a:spcPts val="0"/>
              </a:spcAft>
              <a:buFont typeface="Symbol"/>
              <a:buChar char=""/>
            </a:pPr>
            <a:r>
              <a:rPr lang="tr-TR" sz="1600" dirty="0" smtClean="0">
                <a:latin typeface="Calibri"/>
                <a:ea typeface="Calibri"/>
                <a:cs typeface="Times New Roman"/>
              </a:rPr>
              <a:t>İhracat </a:t>
            </a:r>
            <a:r>
              <a:rPr lang="tr-TR" sz="1600" dirty="0">
                <a:latin typeface="Calibri"/>
                <a:ea typeface="Calibri"/>
                <a:cs typeface="Times New Roman"/>
              </a:rPr>
              <a:t>işlemleri için düzenlenen faturaların GTB Tek Pencere sistemi ile elektronik ortamda entegrasyonunun sağlanabilmesi, </a:t>
            </a:r>
          </a:p>
          <a:p>
            <a:pPr marL="342900" lvl="0" indent="-342900" algn="just">
              <a:lnSpc>
                <a:spcPct val="115000"/>
              </a:lnSpc>
              <a:spcAft>
                <a:spcPts val="0"/>
              </a:spcAft>
              <a:buFont typeface="Symbol"/>
              <a:buChar char=""/>
            </a:pPr>
            <a:r>
              <a:rPr lang="tr-TR" sz="1600" dirty="0">
                <a:latin typeface="Calibri"/>
                <a:ea typeface="Calibri"/>
                <a:cs typeface="Times New Roman"/>
              </a:rPr>
              <a:t>GÇB ile Faturalar arasında uyum ve kontrol işlemlerinin </a:t>
            </a:r>
            <a:r>
              <a:rPr lang="tr-TR" sz="1600" b="1" dirty="0">
                <a:latin typeface="Calibri"/>
                <a:ea typeface="Calibri"/>
                <a:cs typeface="Times New Roman"/>
              </a:rPr>
              <a:t>manuel yerine </a:t>
            </a:r>
            <a:r>
              <a:rPr lang="tr-TR" sz="1600" dirty="0">
                <a:latin typeface="Calibri"/>
                <a:ea typeface="Calibri"/>
                <a:cs typeface="Times New Roman"/>
              </a:rPr>
              <a:t>otomatik ve elektronik sistemler aracılığı ile </a:t>
            </a:r>
            <a:r>
              <a:rPr lang="tr-TR" sz="1600" dirty="0" smtClean="0">
                <a:latin typeface="Calibri"/>
                <a:ea typeface="Calibri"/>
                <a:cs typeface="Times New Roman"/>
              </a:rPr>
              <a:t>daha kısa süreler içinde gerçekleştirilebilmesi</a:t>
            </a:r>
            <a:r>
              <a:rPr lang="tr-TR" sz="1600" dirty="0">
                <a:latin typeface="Calibri"/>
                <a:ea typeface="Calibri"/>
                <a:cs typeface="Times New Roman"/>
              </a:rPr>
              <a:t>,</a:t>
            </a:r>
          </a:p>
          <a:p>
            <a:pPr marL="342900" lvl="0" indent="-342900" algn="just">
              <a:lnSpc>
                <a:spcPct val="115000"/>
              </a:lnSpc>
              <a:spcAft>
                <a:spcPts val="0"/>
              </a:spcAft>
              <a:buFont typeface="Symbol"/>
              <a:buChar char=""/>
            </a:pPr>
            <a:r>
              <a:rPr lang="tr-TR" sz="1600" dirty="0">
                <a:latin typeface="Calibri"/>
                <a:ea typeface="Calibri"/>
                <a:cs typeface="Times New Roman"/>
              </a:rPr>
              <a:t>İhracat işlemlerinin ve bunlara ait faturaların elektronik ortamda izlenebilmesi, </a:t>
            </a:r>
            <a:r>
              <a:rPr lang="tr-TR" sz="1600" dirty="0" smtClean="0">
                <a:latin typeface="Calibri"/>
                <a:ea typeface="Calibri"/>
                <a:cs typeface="Times New Roman"/>
              </a:rPr>
              <a:t>belgelerin elektronik ortamda dolaşımının sağlanması, </a:t>
            </a:r>
            <a:endParaRPr lang="tr-TR" sz="1600" dirty="0">
              <a:latin typeface="Calibri"/>
              <a:ea typeface="Calibri"/>
              <a:cs typeface="Times New Roman"/>
            </a:endParaRPr>
          </a:p>
          <a:p>
            <a:pPr marL="342900" lvl="0" indent="-342900" algn="just">
              <a:lnSpc>
                <a:spcPct val="115000"/>
              </a:lnSpc>
              <a:spcAft>
                <a:spcPts val="0"/>
              </a:spcAft>
              <a:buFont typeface="Symbol"/>
              <a:buChar char=""/>
            </a:pPr>
            <a:r>
              <a:rPr lang="tr-TR" sz="1600" dirty="0">
                <a:latin typeface="Calibri"/>
                <a:ea typeface="Calibri"/>
                <a:cs typeface="Times New Roman"/>
              </a:rPr>
              <a:t>İhracat işlemlerine ait düzenlenen faturaların </a:t>
            </a:r>
            <a:r>
              <a:rPr lang="tr-TR" sz="1600" b="1" dirty="0">
                <a:latin typeface="Calibri"/>
                <a:ea typeface="Calibri"/>
                <a:cs typeface="Times New Roman"/>
              </a:rPr>
              <a:t>uluslararası gereklikleri de karşılayacak şekilde </a:t>
            </a:r>
            <a:r>
              <a:rPr lang="tr-TR" sz="1600" dirty="0">
                <a:latin typeface="Calibri"/>
                <a:ea typeface="Calibri"/>
                <a:cs typeface="Times New Roman"/>
              </a:rPr>
              <a:t>standart bir formata kavuşturulması, </a:t>
            </a:r>
          </a:p>
          <a:p>
            <a:pPr marL="342900" lvl="0" indent="-342900" algn="just">
              <a:lnSpc>
                <a:spcPct val="115000"/>
              </a:lnSpc>
              <a:spcAft>
                <a:spcPts val="0"/>
              </a:spcAft>
              <a:buFont typeface="Symbol"/>
              <a:buChar char=""/>
            </a:pPr>
            <a:r>
              <a:rPr lang="tr-TR" sz="1600" dirty="0">
                <a:latin typeface="Calibri"/>
                <a:ea typeface="Calibri"/>
                <a:cs typeface="Times New Roman"/>
              </a:rPr>
              <a:t>Yolcu beraberi eşya ihracı işlemlerine ait düzenlenen faturaların ilgili gümrük birimlerince manuel kontrol ve iş yükünün azaltılması (kağıt faturalar gümrük memurlarınca tek tek bir deftere yazılmak suretiyle kayıtları tutulmaktaydı) ve uçtan uca sürecin elektronik ortamda izlenebilmesi,</a:t>
            </a:r>
          </a:p>
          <a:p>
            <a:pPr marL="342900" lvl="0" indent="-342900" algn="just">
              <a:lnSpc>
                <a:spcPct val="115000"/>
              </a:lnSpc>
              <a:spcAft>
                <a:spcPts val="0"/>
              </a:spcAft>
              <a:buFont typeface="Symbol"/>
              <a:buChar char=""/>
            </a:pPr>
            <a:r>
              <a:rPr lang="tr-TR" sz="1600" dirty="0">
                <a:latin typeface="Calibri"/>
                <a:ea typeface="Calibri"/>
                <a:cs typeface="Times New Roman"/>
              </a:rPr>
              <a:t>Gümrük birimlerine, faturanın </a:t>
            </a:r>
            <a:r>
              <a:rPr lang="tr-TR" sz="1600" b="1" dirty="0">
                <a:latin typeface="Calibri"/>
                <a:ea typeface="Calibri"/>
                <a:cs typeface="Times New Roman"/>
              </a:rPr>
              <a:t>düzenlenmesi anı itibariyle</a:t>
            </a:r>
            <a:r>
              <a:rPr lang="tr-TR" sz="1600" dirty="0">
                <a:latin typeface="Calibri"/>
                <a:ea typeface="Calibri"/>
                <a:cs typeface="Times New Roman"/>
              </a:rPr>
              <a:t> elektronik ortamda iletilebilmesi, </a:t>
            </a:r>
          </a:p>
          <a:p>
            <a:pPr marL="342900" lvl="0" indent="-342900" algn="just">
              <a:lnSpc>
                <a:spcPct val="115000"/>
              </a:lnSpc>
              <a:spcAft>
                <a:spcPts val="0"/>
              </a:spcAft>
              <a:buFont typeface="Symbol"/>
              <a:buChar char=""/>
            </a:pPr>
            <a:r>
              <a:rPr lang="tr-TR" sz="1600" dirty="0">
                <a:latin typeface="Calibri"/>
                <a:ea typeface="Calibri"/>
                <a:cs typeface="Times New Roman"/>
              </a:rPr>
              <a:t>Turistlerin gümrük kapılarında fatura ile mal kontrolü ve faturanın deftere kaydı için bekletilmesi sürecinin en aza indirilmesi, </a:t>
            </a:r>
          </a:p>
          <a:p>
            <a:pPr marL="342900" lvl="0" indent="-342900" algn="just">
              <a:lnSpc>
                <a:spcPct val="115000"/>
              </a:lnSpc>
              <a:spcAft>
                <a:spcPts val="1000"/>
              </a:spcAft>
              <a:buFont typeface="Symbol"/>
              <a:buChar char=""/>
            </a:pPr>
            <a:r>
              <a:rPr lang="tr-TR" sz="1600" dirty="0">
                <a:latin typeface="Calibri"/>
                <a:ea typeface="Calibri"/>
                <a:cs typeface="Times New Roman"/>
              </a:rPr>
              <a:t>Gümrük çıkışından sonra aracı kurumlarca gerçekleştirilen iade işlem süreçlerinin elektronik ortama taşınarak turist memnuniyetinin artırılması, </a:t>
            </a:r>
            <a:endParaRPr lang="tr-TR" sz="1600" dirty="0" smtClean="0">
              <a:latin typeface="Calibri"/>
              <a:ea typeface="Calibri"/>
              <a:cs typeface="Times New Roman"/>
            </a:endParaRPr>
          </a:p>
          <a:p>
            <a:pPr marL="342900" lvl="0" indent="-342900" algn="just">
              <a:lnSpc>
                <a:spcPct val="115000"/>
              </a:lnSpc>
              <a:spcAft>
                <a:spcPts val="1000"/>
              </a:spcAft>
              <a:buFont typeface="Symbol"/>
              <a:buChar char=""/>
            </a:pPr>
            <a:r>
              <a:rPr lang="tr-TR" sz="1600" dirty="0" smtClean="0">
                <a:latin typeface="Calibri"/>
                <a:ea typeface="Calibri"/>
                <a:cs typeface="Times New Roman"/>
              </a:rPr>
              <a:t>Kağıt belge sürecinin doğurduğu maliyet , süre ve riskleri düşürmek. </a:t>
            </a:r>
            <a:endParaRPr lang="tr-TR" sz="1600" dirty="0">
              <a:latin typeface="Calibri"/>
              <a:ea typeface="Calibri"/>
              <a:cs typeface="Times New Roman"/>
            </a:endParaRPr>
          </a:p>
          <a:p>
            <a:pPr algn="just">
              <a:lnSpc>
                <a:spcPct val="115000"/>
              </a:lnSpc>
              <a:spcAft>
                <a:spcPts val="1000"/>
              </a:spcAft>
            </a:pPr>
            <a:r>
              <a:rPr lang="tr-TR" sz="1600" dirty="0" smtClean="0">
                <a:latin typeface="Calibri"/>
                <a:ea typeface="Calibri"/>
                <a:cs typeface="Times New Roman"/>
              </a:rPr>
              <a:t>Amaçlarıyla söz konusu uygulamaya geçilmiştir. </a:t>
            </a:r>
            <a:endParaRPr lang="tr-TR" sz="1600" dirty="0">
              <a:effectLst/>
              <a:latin typeface="Calibri"/>
              <a:ea typeface="Calibri"/>
              <a:cs typeface="Times New Roman"/>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96004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492896"/>
            <a:ext cx="7772400" cy="1470025"/>
          </a:xfrm>
        </p:spPr>
        <p:txBody>
          <a:bodyPr>
            <a:normAutofit fontScale="90000"/>
          </a:bodyPr>
          <a:lstStyle/>
          <a:p>
            <a:r>
              <a:rPr lang="tr-TR" dirty="0" smtClean="0"/>
              <a:t/>
            </a:r>
            <a:br>
              <a:rPr lang="tr-TR" dirty="0" smtClean="0"/>
            </a:br>
            <a:r>
              <a:rPr lang="tr-TR" sz="2000" b="1" dirty="0" smtClean="0">
                <a:latin typeface="Cambria" pitchFamily="18" charset="0"/>
              </a:rPr>
              <a:t>İHRACAT VE YOLCU BERABERİ EŞYA İHRACI (TAX FREE) FATURALARININ </a:t>
            </a:r>
            <a:br>
              <a:rPr lang="tr-TR" sz="2000" b="1" dirty="0" smtClean="0">
                <a:latin typeface="Cambria" pitchFamily="18" charset="0"/>
              </a:rPr>
            </a:br>
            <a:r>
              <a:rPr lang="tr-TR" sz="2000" b="1" dirty="0">
                <a:latin typeface="Cambria" pitchFamily="18" charset="0"/>
              </a:rPr>
              <a:t/>
            </a:r>
            <a:br>
              <a:rPr lang="tr-TR" sz="2000" b="1" dirty="0">
                <a:latin typeface="Cambria" pitchFamily="18" charset="0"/>
              </a:rPr>
            </a:br>
            <a:r>
              <a:rPr lang="tr-TR" sz="2000" b="1" dirty="0" smtClean="0">
                <a:latin typeface="Cambria" pitchFamily="18" charset="0"/>
              </a:rPr>
              <a:t>E-FATURA OLARAK DÜZENLENMESİ UYGULAMASINDA </a:t>
            </a:r>
            <a:br>
              <a:rPr lang="tr-TR" sz="2000" b="1" dirty="0" smtClean="0">
                <a:latin typeface="Cambria" pitchFamily="18" charset="0"/>
              </a:rPr>
            </a:br>
            <a:r>
              <a:rPr lang="tr-TR" sz="2000" b="1" dirty="0">
                <a:latin typeface="Cambria" pitchFamily="18" charset="0"/>
              </a:rPr>
              <a:t/>
            </a:r>
            <a:br>
              <a:rPr lang="tr-TR" sz="2000" b="1" dirty="0">
                <a:latin typeface="Cambria" pitchFamily="18" charset="0"/>
              </a:rPr>
            </a:br>
            <a:r>
              <a:rPr lang="tr-TR" sz="2000" b="1" dirty="0" smtClean="0">
                <a:latin typeface="Cambria" pitchFamily="18" charset="0"/>
              </a:rPr>
              <a:t>SIK SORULAN SORULAR ve CEVAPLARI</a:t>
            </a:r>
            <a:br>
              <a:rPr lang="tr-TR" sz="2000" b="1" dirty="0" smtClean="0">
                <a:latin typeface="Cambria" pitchFamily="18" charset="0"/>
              </a:rPr>
            </a:br>
            <a:r>
              <a:rPr lang="tr-TR" sz="1800" dirty="0" smtClean="0"/>
              <a:t/>
            </a:r>
            <a:br>
              <a:rPr lang="tr-TR" sz="1800" dirty="0" smtClean="0"/>
            </a:br>
            <a:r>
              <a:rPr lang="tr-TR" dirty="0"/>
              <a:t/>
            </a:r>
            <a:br>
              <a:rPr lang="tr-TR" dirty="0"/>
            </a:br>
            <a:endParaRPr lang="tr-TR" sz="300" b="1" dirty="0">
              <a:solidFill>
                <a:srgbClr val="00B0F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06802"/>
            <a:ext cx="2376264" cy="215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149949"/>
            <a:ext cx="286206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403648" y="6093296"/>
            <a:ext cx="4608512" cy="646331"/>
          </a:xfrm>
          <a:prstGeom prst="rect">
            <a:avLst/>
          </a:prstGeom>
          <a:noFill/>
        </p:spPr>
        <p:txBody>
          <a:bodyPr wrap="square" rtlCol="0">
            <a:spAutoFit/>
          </a:bodyPr>
          <a:lstStyle/>
          <a:p>
            <a:pPr algn="ctr"/>
            <a:r>
              <a:rPr lang="tr-TR" b="1" dirty="0" smtClean="0">
                <a:solidFill>
                  <a:schemeClr val="accent1">
                    <a:lumMod val="75000"/>
                  </a:schemeClr>
                </a:solidFill>
              </a:rPr>
              <a:t>Şahin Engin UYSAL</a:t>
            </a:r>
          </a:p>
          <a:p>
            <a:pPr algn="ctr"/>
            <a:r>
              <a:rPr lang="tr-TR" b="1" dirty="0" smtClean="0">
                <a:solidFill>
                  <a:schemeClr val="accent1">
                    <a:lumMod val="75000"/>
                  </a:schemeClr>
                </a:solidFill>
              </a:rPr>
              <a:t>Elektronik Defter ve Belge Yönetim Müdürü</a:t>
            </a:r>
            <a:endParaRPr lang="tr-TR" b="1" dirty="0">
              <a:solidFill>
                <a:schemeClr val="accent1">
                  <a:lumMod val="75000"/>
                </a:schemeClr>
              </a:solidFill>
            </a:endParaRPr>
          </a:p>
        </p:txBody>
      </p:sp>
    </p:spTree>
    <p:extLst>
      <p:ext uri="{BB962C8B-B14F-4D97-AF65-F5344CB8AC3E}">
        <p14:creationId xmlns:p14="http://schemas.microsoft.com/office/powerpoint/2010/main" val="40743195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0" indent="0">
              <a:buNone/>
            </a:pPr>
            <a:endParaRPr lang="tr-TR" sz="2400" dirty="0" smtClean="0"/>
          </a:p>
          <a:p>
            <a:pPr marL="0" indent="0">
              <a:buNone/>
            </a:pPr>
            <a:endParaRPr lang="tr-TR" sz="2400" dirty="0" smtClean="0"/>
          </a:p>
          <a:p>
            <a:pPr marL="0" indent="0" algn="just">
              <a:buNone/>
            </a:pPr>
            <a:r>
              <a:rPr lang="tr-TR" sz="2400" dirty="0" smtClean="0"/>
              <a:t>	</a:t>
            </a:r>
            <a:r>
              <a:rPr lang="tr-TR" sz="2400" b="1" dirty="0" smtClean="0"/>
              <a:t>Hayır</a:t>
            </a:r>
            <a:r>
              <a:rPr lang="tr-TR" sz="2400" dirty="0" smtClean="0"/>
              <a:t>. Söz konusu uygulama ile SADECE hali hazırda </a:t>
            </a:r>
            <a:r>
              <a:rPr lang="tr-TR" sz="2400" b="1" u="sng" dirty="0" smtClean="0"/>
              <a:t>e-Fatura sistemine kayıtlı kullanıcı olan ihracatçıları</a:t>
            </a:r>
            <a:r>
              <a:rPr lang="tr-TR" sz="2400" dirty="0" smtClean="0"/>
              <a:t> ilgilendirmektedir.</a:t>
            </a:r>
          </a:p>
          <a:p>
            <a:pPr marL="0" indent="0" algn="just">
              <a:buNone/>
            </a:pPr>
            <a:endParaRPr lang="tr-TR" sz="2400" dirty="0" smtClean="0"/>
          </a:p>
          <a:p>
            <a:pPr marL="0" indent="0" algn="just">
              <a:buNone/>
            </a:pPr>
            <a:r>
              <a:rPr lang="tr-TR" sz="2400" dirty="0"/>
              <a:t>	</a:t>
            </a:r>
            <a:r>
              <a:rPr lang="tr-TR" sz="2400" dirty="0" smtClean="0"/>
              <a:t>Ayrıca GÜMRÜK BEYANNAMELİ MAL İHRACI dışında kalan ihracat işlemlerine ait faturalar eskiden olduğu gibi matbu (Kağıt / e-Arşiv) olarak düzenlenebilecektir.</a:t>
            </a:r>
          </a:p>
          <a:p>
            <a:pPr marL="0" indent="0" algn="just">
              <a:buNone/>
            </a:pPr>
            <a:r>
              <a:rPr lang="tr-TR" sz="2400" dirty="0"/>
              <a:t>	</a:t>
            </a:r>
            <a:endParaRPr lang="tr-TR" sz="2400" dirty="0" smtClean="0"/>
          </a:p>
          <a:p>
            <a:pPr marL="0" indent="0" algn="just">
              <a:buNone/>
            </a:pPr>
            <a:r>
              <a:rPr lang="tr-TR" sz="2400" dirty="0"/>
              <a:t>	</a:t>
            </a:r>
            <a:r>
              <a:rPr lang="tr-TR" sz="2400" dirty="0" smtClean="0"/>
              <a:t>Örneğin; hizmet ihracı işlemleri, serbest bölge işlem formu ile gerçekleştirilen ihracat işlemleri vd. </a:t>
            </a:r>
          </a:p>
        </p:txBody>
      </p:sp>
      <p:sp>
        <p:nvSpPr>
          <p:cNvPr id="5" name="Slayt Numarası Yer Tutucusu 4"/>
          <p:cNvSpPr>
            <a:spLocks noGrp="1"/>
          </p:cNvSpPr>
          <p:nvPr>
            <p:ph type="sldNum" sz="quarter" idx="12"/>
          </p:nvPr>
        </p:nvSpPr>
        <p:spPr/>
        <p:txBody>
          <a:bodyPr/>
          <a:lstStyle/>
          <a:p>
            <a:fld id="{683D8C1D-9B45-4C43-A274-6EF94B876E06}" type="slidenum">
              <a:rPr lang="tr-TR" smtClean="0"/>
              <a:t>24</a:t>
            </a:fld>
            <a:endParaRPr lang="tr-TR"/>
          </a:p>
        </p:txBody>
      </p:sp>
      <p:sp>
        <p:nvSpPr>
          <p:cNvPr id="2" name="Başlık 1"/>
          <p:cNvSpPr>
            <a:spLocks noGrp="1"/>
          </p:cNvSpPr>
          <p:nvPr>
            <p:ph type="title"/>
          </p:nvPr>
        </p:nvSpPr>
        <p:spPr/>
        <p:txBody>
          <a:bodyPr>
            <a:normAutofit/>
          </a:bodyPr>
          <a:lstStyle/>
          <a:p>
            <a:pPr algn="just"/>
            <a:r>
              <a:rPr lang="tr-TR" sz="2400" dirty="0" smtClean="0"/>
              <a:t>	</a:t>
            </a:r>
            <a:br>
              <a:rPr lang="tr-TR" sz="2400" dirty="0" smtClean="0"/>
            </a:br>
            <a:r>
              <a:rPr lang="tr-TR" sz="2400" dirty="0"/>
              <a:t>	</a:t>
            </a:r>
            <a:r>
              <a:rPr lang="tr-TR" sz="2400" b="1" dirty="0" smtClean="0">
                <a:solidFill>
                  <a:srgbClr val="C00000"/>
                </a:solidFill>
              </a:rPr>
              <a:t>Getirilen Uygulama ile BÜTÜN İHRACAT FATURALARI E-FATURA olarak mı düzenlenmek zorundadır? </a:t>
            </a:r>
            <a:endParaRPr lang="tr-TR" sz="24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62154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55000" lnSpcReduction="20000"/>
          </a:bodyPr>
          <a:lstStyle/>
          <a:p>
            <a:pPr marL="0" indent="0">
              <a:buNone/>
            </a:pPr>
            <a:endParaRPr lang="tr-TR" sz="2400" dirty="0" smtClean="0"/>
          </a:p>
          <a:p>
            <a:pPr marL="0" indent="0">
              <a:buNone/>
            </a:pPr>
            <a:endParaRPr lang="tr-TR" sz="2400" dirty="0" smtClean="0"/>
          </a:p>
          <a:p>
            <a:pPr marL="0" indent="0" algn="just">
              <a:buNone/>
            </a:pPr>
            <a:r>
              <a:rPr lang="tr-TR" sz="2400" dirty="0" smtClean="0"/>
              <a:t>	</a:t>
            </a:r>
            <a:r>
              <a:rPr lang="tr-TR" sz="2400" b="1" dirty="0"/>
              <a:t>Hayır</a:t>
            </a:r>
            <a:r>
              <a:rPr lang="tr-TR" sz="2400" dirty="0"/>
              <a:t>. </a:t>
            </a:r>
            <a:r>
              <a:rPr lang="tr-TR" sz="2400" dirty="0" smtClean="0"/>
              <a:t>Bu durumda da SADECE </a:t>
            </a:r>
            <a:r>
              <a:rPr lang="tr-TR" sz="2400" dirty="0"/>
              <a:t>hali hazırda </a:t>
            </a:r>
            <a:r>
              <a:rPr lang="tr-TR" sz="2400" b="1" u="sng" dirty="0"/>
              <a:t>e-Fatura sistemine kayıtlı </a:t>
            </a:r>
            <a:r>
              <a:rPr lang="tr-TR" sz="2400" b="1" u="sng" dirty="0" smtClean="0"/>
              <a:t>olan ve Turistlere </a:t>
            </a:r>
            <a:r>
              <a:rPr lang="tr-TR" sz="2400" b="1" u="sng" dirty="0" err="1" smtClean="0"/>
              <a:t>tax-free</a:t>
            </a:r>
            <a:r>
              <a:rPr lang="tr-TR" sz="2400" b="1" u="sng" dirty="0" smtClean="0"/>
              <a:t> kapsamında satış yapanları </a:t>
            </a:r>
            <a:r>
              <a:rPr lang="tr-TR" sz="2400" dirty="0" smtClean="0"/>
              <a:t>ilgilendirmektedir.</a:t>
            </a:r>
          </a:p>
          <a:p>
            <a:pPr marL="0" indent="0" algn="just">
              <a:buNone/>
            </a:pPr>
            <a:endParaRPr lang="tr-TR" sz="2400" dirty="0"/>
          </a:p>
          <a:p>
            <a:pPr marL="0" indent="0" algn="just">
              <a:buNone/>
            </a:pPr>
            <a:r>
              <a:rPr lang="tr-TR" sz="2400" dirty="0"/>
              <a:t>	</a:t>
            </a:r>
            <a:r>
              <a:rPr lang="tr-TR" sz="2400" dirty="0" smtClean="0"/>
              <a:t>Ayrıca, KDV’nin turiste iade edilmesi usullerinden sadece </a:t>
            </a:r>
            <a:r>
              <a:rPr lang="tr-TR" sz="2400" b="1" dirty="0" smtClean="0"/>
              <a:t>ARACI KURUMLAR </a:t>
            </a:r>
            <a:r>
              <a:rPr lang="tr-TR" sz="2400" dirty="0" smtClean="0"/>
              <a:t>yoluyla iade yapılan durumlara ait faturalar e-Fatura olacaktır. </a:t>
            </a:r>
          </a:p>
          <a:p>
            <a:pPr marL="0" indent="0" algn="just">
              <a:buNone/>
            </a:pPr>
            <a:endParaRPr lang="tr-TR" sz="2400" dirty="0"/>
          </a:p>
          <a:p>
            <a:pPr marL="0" indent="0" algn="just">
              <a:buNone/>
            </a:pPr>
            <a:r>
              <a:rPr lang="tr-TR" sz="2400" dirty="0" smtClean="0"/>
              <a:t>	Aracı kurumla anlaşması olmayan satıcıların, bir başka ifade ile turiste KDV iadesinin KDV Genel Uygulama Tebliğinde öngörülen diğer iade usulleri ile yapan satıcıların, şu an itibariyle e-Fatura zorunluluğu olmayıp, bu tip durumlarda  faturalar eskiden olduğu gibi matbu (Kağıt / e-Arşiv) olarak düzenlenebilecektir. </a:t>
            </a:r>
          </a:p>
          <a:p>
            <a:pPr marL="0" indent="0" algn="just">
              <a:buNone/>
            </a:pPr>
            <a:r>
              <a:rPr lang="tr-TR" sz="2400" dirty="0"/>
              <a:t>	</a:t>
            </a:r>
            <a:endParaRPr lang="tr-TR" sz="2400" dirty="0" smtClean="0"/>
          </a:p>
          <a:p>
            <a:pPr marL="0" indent="0" algn="just">
              <a:buNone/>
            </a:pPr>
            <a:r>
              <a:rPr lang="tr-TR" sz="2400" dirty="0"/>
              <a:t>	</a:t>
            </a:r>
            <a:r>
              <a:rPr lang="tr-TR" sz="2400" dirty="0" smtClean="0"/>
              <a:t>Ancak ileriki zamanda; Başkanlığımızca Gümrük İşlemleri Kılavuzunda güncelleme yapılıp bu tür iade usullerine de yer verilmesi halinde duyurulacak bir tarihten sonra bu tip işlemlere ait faturaların da e-Fatura olması sağlanacaktır.</a:t>
            </a:r>
          </a:p>
          <a:p>
            <a:pPr marL="0" indent="0" algn="just">
              <a:buNone/>
            </a:pPr>
            <a:endParaRPr lang="tr-TR" sz="2400" dirty="0" smtClean="0"/>
          </a:p>
          <a:p>
            <a:pPr marL="0" indent="0" algn="just">
              <a:buNone/>
            </a:pPr>
            <a:r>
              <a:rPr lang="tr-TR" sz="2400" dirty="0"/>
              <a:t>	</a:t>
            </a:r>
            <a:r>
              <a:rPr lang="tr-TR" sz="2400" dirty="0" smtClean="0"/>
              <a:t>Başkanlığımızca kademeli bir geçiş esası belirlenmiştir.</a:t>
            </a:r>
          </a:p>
        </p:txBody>
      </p:sp>
      <p:sp>
        <p:nvSpPr>
          <p:cNvPr id="5" name="Slayt Numarası Yer Tutucusu 4"/>
          <p:cNvSpPr>
            <a:spLocks noGrp="1"/>
          </p:cNvSpPr>
          <p:nvPr>
            <p:ph type="sldNum" sz="quarter" idx="12"/>
          </p:nvPr>
        </p:nvSpPr>
        <p:spPr/>
        <p:txBody>
          <a:bodyPr/>
          <a:lstStyle/>
          <a:p>
            <a:fld id="{683D8C1D-9B45-4C43-A274-6EF94B876E06}" type="slidenum">
              <a:rPr lang="tr-TR" smtClean="0"/>
              <a:t>25</a:t>
            </a:fld>
            <a:endParaRPr lang="tr-TR"/>
          </a:p>
        </p:txBody>
      </p:sp>
      <p:sp>
        <p:nvSpPr>
          <p:cNvPr id="2" name="Başlık 1"/>
          <p:cNvSpPr>
            <a:spLocks noGrp="1"/>
          </p:cNvSpPr>
          <p:nvPr>
            <p:ph type="title"/>
          </p:nvPr>
        </p:nvSpPr>
        <p:spPr/>
        <p:txBody>
          <a:bodyPr>
            <a:normAutofit fontScale="90000"/>
          </a:bodyPr>
          <a:lstStyle/>
          <a:p>
            <a:pPr algn="just"/>
            <a:r>
              <a:rPr lang="tr-TR" sz="2400" dirty="0" smtClean="0"/>
              <a:t/>
            </a:r>
            <a:br>
              <a:rPr lang="tr-TR" sz="2400" dirty="0" smtClean="0"/>
            </a:br>
            <a:r>
              <a:rPr lang="tr-TR" sz="2400" dirty="0"/>
              <a:t>	</a:t>
            </a:r>
            <a:r>
              <a:rPr lang="tr-TR" sz="2400" b="1" dirty="0" err="1" smtClean="0">
                <a:solidFill>
                  <a:srgbClr val="C00000"/>
                </a:solidFill>
              </a:rPr>
              <a:t>Tax-Free</a:t>
            </a:r>
            <a:r>
              <a:rPr lang="tr-TR" sz="2400" b="1" dirty="0" smtClean="0">
                <a:solidFill>
                  <a:srgbClr val="C00000"/>
                </a:solidFill>
              </a:rPr>
              <a:t> Satışı bulunan tüm işletmeler bu tür satışlarına ait tüm faturalarını e-Fatura olarak mı düzenleyeceklerdir?</a:t>
            </a:r>
            <a:endParaRPr lang="tr-TR" sz="24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73720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endParaRPr lang="tr-TR" sz="2400" dirty="0" smtClean="0"/>
          </a:p>
          <a:p>
            <a:pPr marL="0" indent="0">
              <a:buNone/>
            </a:pPr>
            <a:endParaRPr lang="tr-TR" sz="2400" dirty="0" smtClean="0"/>
          </a:p>
          <a:p>
            <a:pPr marL="0" indent="0" algn="just">
              <a:buNone/>
            </a:pPr>
            <a:r>
              <a:rPr lang="tr-TR" sz="2400" dirty="0" smtClean="0"/>
              <a:t>	</a:t>
            </a:r>
            <a:r>
              <a:rPr lang="tr-TR" sz="2400" b="1" dirty="0" smtClean="0"/>
              <a:t>Hayır.</a:t>
            </a:r>
            <a:r>
              <a:rPr lang="tr-TR" sz="2400" dirty="0" smtClean="0"/>
              <a:t> Sadece Gümrük Çıkış Beyannamesi ile yurtdışına çıkan malın faturası ihracat e- faturası şeklinde düzenlenmelidir. </a:t>
            </a:r>
          </a:p>
          <a:p>
            <a:pPr marL="0" indent="0" algn="just">
              <a:buNone/>
            </a:pPr>
            <a:endParaRPr lang="tr-TR" sz="2400" dirty="0" smtClean="0"/>
          </a:p>
          <a:p>
            <a:pPr marL="0" indent="0" algn="just">
              <a:buNone/>
            </a:pPr>
            <a:r>
              <a:rPr lang="tr-TR" sz="2400" dirty="0"/>
              <a:t>	</a:t>
            </a:r>
            <a:r>
              <a:rPr lang="tr-TR" sz="2400" dirty="0" smtClean="0"/>
              <a:t>GÇB ekinde çıkmayan mallara ait faturalar eskiden olduğu gibi </a:t>
            </a:r>
            <a:r>
              <a:rPr lang="tr-TR" sz="2400" dirty="0"/>
              <a:t>matbu fatura (</a:t>
            </a:r>
            <a:r>
              <a:rPr lang="tr-TR" sz="2400" i="1" dirty="0" smtClean="0"/>
              <a:t>kağıt veya gönderici e-arşiv mükellefi ise e-arşiv fatura</a:t>
            </a:r>
            <a:r>
              <a:rPr lang="tr-TR" sz="2400" dirty="0" smtClean="0"/>
              <a:t>) olarak düzenlenmelidir.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26</a:t>
            </a:fld>
            <a:endParaRPr lang="tr-TR"/>
          </a:p>
        </p:txBody>
      </p:sp>
      <p:sp>
        <p:nvSpPr>
          <p:cNvPr id="2" name="Başlık 1"/>
          <p:cNvSpPr>
            <a:spLocks noGrp="1"/>
          </p:cNvSpPr>
          <p:nvPr>
            <p:ph type="title"/>
          </p:nvPr>
        </p:nvSpPr>
        <p:spPr/>
        <p:txBody>
          <a:bodyPr>
            <a:normAutofit fontScale="90000"/>
          </a:bodyPr>
          <a:lstStyle/>
          <a:p>
            <a:pPr algn="just"/>
            <a:r>
              <a:rPr lang="tr-TR" sz="2400" dirty="0" smtClean="0"/>
              <a:t>	</a:t>
            </a:r>
            <a:br>
              <a:rPr lang="tr-TR" sz="2400" dirty="0" smtClean="0"/>
            </a:br>
            <a:r>
              <a:rPr lang="tr-TR" sz="2400" dirty="0" smtClean="0"/>
              <a:t>	</a:t>
            </a:r>
            <a:r>
              <a:rPr lang="tr-TR" sz="2400" dirty="0" smtClean="0">
                <a:solidFill>
                  <a:srgbClr val="C00000"/>
                </a:solidFill>
              </a:rPr>
              <a:t>Türkiye sınırlarına girişi olmayan </a:t>
            </a:r>
            <a:r>
              <a:rPr lang="tr-TR" sz="2400" b="1" dirty="0" smtClean="0">
                <a:solidFill>
                  <a:srgbClr val="C00000"/>
                </a:solidFill>
              </a:rPr>
              <a:t>Transit Ticaret kapsamındaki</a:t>
            </a:r>
            <a:r>
              <a:rPr lang="tr-TR" sz="2400" dirty="0" smtClean="0">
                <a:solidFill>
                  <a:srgbClr val="C00000"/>
                </a:solidFill>
              </a:rPr>
              <a:t> satışlar ihracat e-faturası olarak düzenlenmeli midir?</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045813"/>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00808"/>
            <a:ext cx="8291264" cy="3921299"/>
          </a:xfrm>
        </p:spPr>
        <p:txBody>
          <a:bodyPr>
            <a:noAutofit/>
          </a:bodyPr>
          <a:lstStyle/>
          <a:p>
            <a:pPr marL="457200" lvl="1" indent="0" algn="just">
              <a:buNone/>
            </a:pPr>
            <a:r>
              <a:rPr lang="tr-TR" sz="2000" dirty="0"/>
              <a:t>	</a:t>
            </a:r>
            <a:r>
              <a:rPr lang="tr-TR" sz="2000" dirty="0" smtClean="0"/>
              <a:t>Portal yöntemini kullanan ve ihracat veya yolcu beraberi eşya faturası düzenleyen mükellefler </a:t>
            </a:r>
            <a:r>
              <a:rPr lang="tr-TR" sz="2000" b="1" dirty="0" smtClean="0"/>
              <a:t>uyumlu bir yazılım programı kullanarak </a:t>
            </a:r>
            <a:r>
              <a:rPr lang="tr-TR" sz="2000" b="1" u="sng" dirty="0" smtClean="0"/>
              <a:t>yükleme modülü</a:t>
            </a:r>
            <a:r>
              <a:rPr lang="tr-TR" sz="2000" dirty="0" smtClean="0"/>
              <a:t> (</a:t>
            </a:r>
            <a:r>
              <a:rPr lang="tr-TR" sz="1800" i="1" dirty="0" smtClean="0"/>
              <a:t>işletmenin kendi satış sisteminde düzenlenen faturaların, bir yazılım aracılığı ile GİB portal uygulamasına toplu halde yüklenmesine imkan veren durum olup, aylık fatura yükleme sınırı 500 adettir</a:t>
            </a:r>
            <a:r>
              <a:rPr lang="tr-TR" sz="2000" dirty="0" smtClean="0"/>
              <a:t>)  ile ihracat faturası veya yolcu beraberi eşya faturası düzenleyebileceği </a:t>
            </a:r>
            <a:r>
              <a:rPr lang="tr-TR" sz="2000" b="1" dirty="0" smtClean="0"/>
              <a:t>gibi</a:t>
            </a:r>
            <a:r>
              <a:rPr lang="tr-TR" sz="2000" dirty="0" smtClean="0"/>
              <a:t>,</a:t>
            </a:r>
          </a:p>
          <a:p>
            <a:pPr marL="457200" lvl="1" indent="0" algn="just">
              <a:buNone/>
            </a:pPr>
            <a:r>
              <a:rPr lang="tr-TR" sz="2000" dirty="0"/>
              <a:t>	</a:t>
            </a:r>
            <a:r>
              <a:rPr lang="tr-TR" sz="2000" u="sng" dirty="0" smtClean="0"/>
              <a:t>manuel olarak da</a:t>
            </a:r>
            <a:r>
              <a:rPr lang="tr-TR" sz="2000" dirty="0" smtClean="0"/>
              <a:t> ( </a:t>
            </a:r>
            <a:r>
              <a:rPr lang="tr-TR" sz="1800" i="1" dirty="0" smtClean="0"/>
              <a:t>işletme faturayı GİB portal sistemini kullanıp, faturasını bu sistemde oluşturduğu yapıdır</a:t>
            </a:r>
            <a:r>
              <a:rPr lang="tr-TR" sz="2000" dirty="0" smtClean="0"/>
              <a:t>) GİB PORTAL üzerinden bu faturaların düzenlenmesi mümkün hale getirilmiştir. </a:t>
            </a:r>
          </a:p>
          <a:p>
            <a:pPr marL="457200" lvl="1" indent="0" algn="just">
              <a:buNone/>
            </a:pPr>
            <a:r>
              <a:rPr lang="tr-TR" sz="2000" dirty="0"/>
              <a:t>	</a:t>
            </a:r>
            <a:r>
              <a:rPr lang="tr-TR" sz="2000" dirty="0" smtClean="0"/>
              <a:t>Bununla birlikte GİB </a:t>
            </a:r>
            <a:r>
              <a:rPr lang="tr-TR" sz="2000" dirty="0" err="1" smtClean="0"/>
              <a:t>PORTAL’i</a:t>
            </a:r>
            <a:r>
              <a:rPr lang="tr-TR" sz="2000" dirty="0" smtClean="0"/>
              <a:t> yeterli düzeyde </a:t>
            </a:r>
            <a:r>
              <a:rPr lang="tr-TR" sz="2000" dirty="0" err="1" smtClean="0"/>
              <a:t>mobilite</a:t>
            </a:r>
            <a:r>
              <a:rPr lang="tr-TR" sz="2000" dirty="0" smtClean="0"/>
              <a:t> sağlaması ve tüm işletmelerin kendi satış sistemlerine uyum sağlaması mümkün bulunmadığından,  ihracat ve yolcu beraberi eşya faturası kapsamında düzenlenecek e-Faturalarda bu yöntem,  </a:t>
            </a:r>
            <a:r>
              <a:rPr lang="tr-TR" sz="2000" b="1" u="sng" dirty="0" smtClean="0"/>
              <a:t>faturalama süreçlerinde ilave gereksinimi duyan işletmeler açısından</a:t>
            </a:r>
            <a:r>
              <a:rPr lang="tr-TR" sz="2000" dirty="0" smtClean="0"/>
              <a:t> tavsiye edilmemektedir.</a:t>
            </a:r>
            <a:endParaRPr lang="tr-TR" sz="20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27</a:t>
            </a:fld>
            <a:endParaRPr lang="tr-TR"/>
          </a:p>
        </p:txBody>
      </p:sp>
      <p:sp>
        <p:nvSpPr>
          <p:cNvPr id="2" name="Başlık 1"/>
          <p:cNvSpPr>
            <a:spLocks noGrp="1"/>
          </p:cNvSpPr>
          <p:nvPr>
            <p:ph type="title"/>
          </p:nvPr>
        </p:nvSpPr>
        <p:spPr>
          <a:xfrm>
            <a:off x="251520" y="188640"/>
            <a:ext cx="8229600" cy="1143000"/>
          </a:xfrm>
        </p:spPr>
        <p:txBody>
          <a:bodyPr>
            <a:normAutofit fontScale="90000"/>
          </a:bodyPr>
          <a:lstStyle/>
          <a:p>
            <a:pPr algn="just"/>
            <a:r>
              <a:rPr lang="tr-TR" dirty="0" smtClean="0"/>
              <a:t/>
            </a:r>
            <a:br>
              <a:rPr lang="tr-TR" dirty="0" smtClean="0"/>
            </a:br>
            <a:r>
              <a:rPr lang="tr-TR" dirty="0" smtClean="0"/>
              <a:t>	</a:t>
            </a:r>
            <a:r>
              <a:rPr lang="tr-TR" sz="2700" b="1" dirty="0" smtClean="0">
                <a:solidFill>
                  <a:srgbClr val="C00000"/>
                </a:solidFill>
              </a:rPr>
              <a:t>İhracat ve </a:t>
            </a:r>
            <a:r>
              <a:rPr lang="tr-TR" sz="2700" b="1" dirty="0" err="1" smtClean="0">
                <a:solidFill>
                  <a:srgbClr val="C00000"/>
                </a:solidFill>
              </a:rPr>
              <a:t>Tax</a:t>
            </a:r>
            <a:r>
              <a:rPr lang="tr-TR" sz="2700" b="1" dirty="0" err="1">
                <a:solidFill>
                  <a:srgbClr val="C00000"/>
                </a:solidFill>
              </a:rPr>
              <a:t>-</a:t>
            </a:r>
            <a:r>
              <a:rPr lang="tr-TR" sz="2700" b="1" dirty="0" err="1" smtClean="0">
                <a:solidFill>
                  <a:srgbClr val="C00000"/>
                </a:solidFill>
              </a:rPr>
              <a:t>free</a:t>
            </a:r>
            <a:r>
              <a:rPr lang="tr-TR" sz="2700" b="1" dirty="0" smtClean="0">
                <a:solidFill>
                  <a:srgbClr val="C00000"/>
                </a:solidFill>
              </a:rPr>
              <a:t> faturası düzenleyen e-fatura  mükellefleri, GİB tarafından </a:t>
            </a:r>
            <a:r>
              <a:rPr lang="tr-TR" sz="2700" b="1" u="sng" dirty="0" smtClean="0">
                <a:solidFill>
                  <a:srgbClr val="C00000"/>
                </a:solidFill>
              </a:rPr>
              <a:t>ücretsiz olarak </a:t>
            </a:r>
            <a:r>
              <a:rPr lang="tr-TR" sz="2700" b="1" dirty="0" smtClean="0">
                <a:solidFill>
                  <a:srgbClr val="C00000"/>
                </a:solidFill>
              </a:rPr>
              <a:t>sunulan PORTAL yöntemini kullanabilir mi?</a:t>
            </a:r>
            <a:br>
              <a:rPr lang="tr-TR" sz="2700" b="1" dirty="0" smtClean="0">
                <a:solidFill>
                  <a:srgbClr val="C00000"/>
                </a:solidFill>
              </a:rPr>
            </a:br>
            <a:r>
              <a:rPr lang="tr-TR" sz="2700" b="1" dirty="0" smtClean="0">
                <a:solidFill>
                  <a:srgbClr val="C00000"/>
                </a:solidFill>
              </a:rPr>
              <a:t/>
            </a:r>
            <a:br>
              <a:rPr lang="tr-TR" sz="2700" b="1" dirty="0" smtClean="0">
                <a:solidFill>
                  <a:srgbClr val="C00000"/>
                </a:solidFill>
              </a:rPr>
            </a:br>
            <a:endParaRPr lang="tr-TR" sz="27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166997"/>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18739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00808"/>
            <a:ext cx="8147248" cy="3993307"/>
          </a:xfrm>
        </p:spPr>
        <p:txBody>
          <a:bodyPr>
            <a:normAutofit/>
          </a:bodyPr>
          <a:lstStyle/>
          <a:p>
            <a:pPr marL="0" indent="0" algn="just">
              <a:buNone/>
            </a:pPr>
            <a:r>
              <a:rPr lang="tr-TR" sz="2400" dirty="0"/>
              <a:t>	</a:t>
            </a:r>
            <a:r>
              <a:rPr lang="tr-TR" sz="2400" dirty="0" smtClean="0"/>
              <a:t>Serbest bölgedeki alıcıya düzenlenen fatura, </a:t>
            </a:r>
            <a:r>
              <a:rPr lang="tr-TR" sz="2400" dirty="0" smtClean="0">
                <a:solidFill>
                  <a:srgbClr val="00B0F0"/>
                </a:solidFill>
              </a:rPr>
              <a:t>GÇB </a:t>
            </a:r>
            <a:r>
              <a:rPr lang="tr-TR" sz="2400" dirty="0" smtClean="0"/>
              <a:t>ekinde düzenlenen bir fatura ise </a:t>
            </a:r>
            <a:r>
              <a:rPr lang="tr-TR" sz="2400" b="1" u="sng" dirty="0" smtClean="0"/>
              <a:t>ihracat e-faturası olarak düzenlenmeli</a:t>
            </a:r>
            <a:r>
              <a:rPr lang="tr-TR" sz="2400" dirty="0" smtClean="0"/>
              <a:t>, </a:t>
            </a:r>
          </a:p>
          <a:p>
            <a:pPr marL="0" indent="0" algn="just">
              <a:buNone/>
            </a:pPr>
            <a:r>
              <a:rPr lang="tr-TR" sz="2400" dirty="0"/>
              <a:t>	</a:t>
            </a:r>
            <a:r>
              <a:rPr lang="tr-TR" sz="2400" dirty="0" smtClean="0">
                <a:solidFill>
                  <a:srgbClr val="00B0F0"/>
                </a:solidFill>
              </a:rPr>
              <a:t>serbest bölge işlem formu vb</a:t>
            </a:r>
            <a:r>
              <a:rPr lang="tr-TR" sz="2400" dirty="0" smtClean="0"/>
              <a:t>. başka bir belge ekine alındığı durumlarda alıcı da e-fatura mükellefi ise eskisi gibi </a:t>
            </a:r>
            <a:r>
              <a:rPr lang="tr-TR" sz="2400" b="1" dirty="0" smtClean="0"/>
              <a:t>normal</a:t>
            </a:r>
            <a:r>
              <a:rPr lang="tr-TR" sz="2400" dirty="0" smtClean="0"/>
              <a:t> </a:t>
            </a:r>
            <a:r>
              <a:rPr lang="tr-TR" sz="2400" u="sng" dirty="0" smtClean="0"/>
              <a:t>e-fatura</a:t>
            </a:r>
            <a:r>
              <a:rPr lang="tr-TR" sz="2400" dirty="0" smtClean="0"/>
              <a:t> olarak (</a:t>
            </a:r>
            <a:r>
              <a:rPr lang="tr-TR" sz="2000" i="1" dirty="0" smtClean="0"/>
              <a:t>ihracat tipinde değil</a:t>
            </a:r>
            <a:r>
              <a:rPr lang="tr-TR" sz="2400" dirty="0" smtClean="0"/>
              <a:t>) düzenlenecektir.</a:t>
            </a:r>
          </a:p>
          <a:p>
            <a:pPr marL="0" indent="0" algn="just">
              <a:buNone/>
            </a:pPr>
            <a:r>
              <a:rPr lang="tr-TR" sz="2400" dirty="0"/>
              <a:t>	</a:t>
            </a:r>
            <a:r>
              <a:rPr lang="tr-TR" sz="2400" dirty="0" smtClean="0"/>
              <a:t>Serbest bölgedeki alıcı e-faturaya kayıtlı değilse ve gönderici e-Arşiv mükellefi ise </a:t>
            </a:r>
            <a:r>
              <a:rPr lang="tr-TR" sz="2400" b="1" dirty="0" smtClean="0"/>
              <a:t>e-Arşiv Fatura </a:t>
            </a:r>
            <a:r>
              <a:rPr lang="tr-TR" sz="2400" dirty="0" smtClean="0"/>
              <a:t>düzenleyecek, değilse </a:t>
            </a:r>
            <a:r>
              <a:rPr lang="tr-TR" sz="2400" b="1" dirty="0" smtClean="0"/>
              <a:t>kağıt fatura </a:t>
            </a:r>
            <a:r>
              <a:rPr lang="tr-TR" sz="2400" dirty="0" smtClean="0"/>
              <a:t>düzenlenecektir.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28</a:t>
            </a:fld>
            <a:endParaRPr lang="tr-TR"/>
          </a:p>
        </p:txBody>
      </p:sp>
      <p:sp>
        <p:nvSpPr>
          <p:cNvPr id="2" name="Başlık 1"/>
          <p:cNvSpPr>
            <a:spLocks noGrp="1"/>
          </p:cNvSpPr>
          <p:nvPr>
            <p:ph type="title"/>
          </p:nvPr>
        </p:nvSpPr>
        <p:spPr/>
        <p:txBody>
          <a:bodyPr>
            <a:normAutofit/>
          </a:bodyPr>
          <a:lstStyle/>
          <a:p>
            <a:pPr algn="just"/>
            <a:r>
              <a:rPr lang="tr-TR" sz="2700" dirty="0" smtClean="0">
                <a:solidFill>
                  <a:srgbClr val="FF0000"/>
                </a:solidFill>
              </a:rPr>
              <a:t>	</a:t>
            </a:r>
            <a:r>
              <a:rPr lang="tr-TR" sz="2200" b="1" dirty="0" smtClean="0">
                <a:solidFill>
                  <a:srgbClr val="C00000"/>
                </a:solidFill>
              </a:rPr>
              <a:t>Serbest Bölgelerdeki şirketlere düzenlenen e-Faturalar, alıcı da e-faturaya kayıtlı bir kullanıcı ise </a:t>
            </a:r>
            <a:r>
              <a:rPr lang="tr-TR" sz="2200" b="1" u="sng" dirty="0" smtClean="0">
                <a:solidFill>
                  <a:srgbClr val="C00000"/>
                </a:solidFill>
              </a:rPr>
              <a:t>ihracat</a:t>
            </a:r>
            <a:r>
              <a:rPr lang="tr-TR" sz="2200" b="1" dirty="0" smtClean="0">
                <a:solidFill>
                  <a:srgbClr val="C00000"/>
                </a:solidFill>
              </a:rPr>
              <a:t> e-faturası olarak mı düzenlenmelidir? </a:t>
            </a:r>
            <a:endParaRPr lang="tr-TR" sz="22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183953"/>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	</a:t>
            </a:r>
          </a:p>
          <a:p>
            <a:pPr marL="0" indent="0" algn="just">
              <a:buNone/>
            </a:pPr>
            <a:r>
              <a:rPr lang="tr-TR" sz="2400" dirty="0" smtClean="0"/>
              <a:t>	Konsinye ihracat türü işleyişi açısından farklı özellikler göstermektedir. </a:t>
            </a:r>
          </a:p>
          <a:p>
            <a:pPr marL="0" indent="0" algn="just">
              <a:buNone/>
            </a:pPr>
            <a:endParaRPr lang="tr-TR" sz="2400" dirty="0"/>
          </a:p>
          <a:p>
            <a:pPr marL="0" indent="0" algn="just">
              <a:buNone/>
            </a:pPr>
            <a:r>
              <a:rPr lang="tr-TR" sz="2400" dirty="0" smtClean="0"/>
              <a:t>	Bu nedenle e-Fatura olarak düzenlenmeyecek olup, matbu (kağıt/e-Arşiv) fatura olarak düzenlenecektir.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29</a:t>
            </a:fld>
            <a:endParaRPr lang="tr-TR"/>
          </a:p>
        </p:txBody>
      </p:sp>
      <p:sp>
        <p:nvSpPr>
          <p:cNvPr id="2" name="Başlık 1"/>
          <p:cNvSpPr>
            <a:spLocks noGrp="1"/>
          </p:cNvSpPr>
          <p:nvPr>
            <p:ph type="title"/>
          </p:nvPr>
        </p:nvSpPr>
        <p:spPr/>
        <p:txBody>
          <a:bodyPr>
            <a:normAutofit/>
          </a:bodyPr>
          <a:lstStyle/>
          <a:p>
            <a:r>
              <a:rPr lang="tr-TR" sz="2400" dirty="0" smtClean="0">
                <a:solidFill>
                  <a:srgbClr val="C00000"/>
                </a:solidFill>
              </a:rPr>
              <a:t>Konsinye ihracat da</a:t>
            </a:r>
            <a:r>
              <a:rPr lang="tr-TR" sz="2400" b="1" dirty="0" smtClean="0">
                <a:solidFill>
                  <a:srgbClr val="C00000"/>
                </a:solidFill>
              </a:rPr>
              <a:t> e-Fatura</a:t>
            </a:r>
            <a:r>
              <a:rPr lang="tr-TR" sz="2400" dirty="0" smtClean="0">
                <a:solidFill>
                  <a:srgbClr val="C00000"/>
                </a:solidFill>
              </a:rPr>
              <a:t> kapsamında mıdır?</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93218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D:\Users\seyhan_ebru\Pictures\resim.usb\desktop-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 name="Sağ Ok 4"/>
          <p:cNvSpPr/>
          <p:nvPr/>
        </p:nvSpPr>
        <p:spPr>
          <a:xfrm>
            <a:off x="1799184" y="2520727"/>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7751" y="3205339"/>
            <a:ext cx="2229562" cy="369332"/>
          </a:xfrm>
          <a:prstGeom prst="rect">
            <a:avLst/>
          </a:prstGeom>
          <a:noFill/>
        </p:spPr>
        <p:txBody>
          <a:bodyPr wrap="square" rtlCol="0">
            <a:spAutoFit/>
          </a:bodyPr>
          <a:lstStyle/>
          <a:p>
            <a:pPr algn="ctr"/>
            <a:r>
              <a:rPr lang="tr-TR" dirty="0" smtClean="0"/>
              <a:t>Faturayı hazırlar</a:t>
            </a:r>
            <a:endParaRPr lang="tr-TR" dirty="0"/>
          </a:p>
        </p:txBody>
      </p:sp>
      <p:pic>
        <p:nvPicPr>
          <p:cNvPr id="9" name="Picture 14" descr="D:\Users\seyhan_ebru\Pictures\resim.usb\Prin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834" y="2220094"/>
            <a:ext cx="865940" cy="865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Users\seyhan_ebru\Pictures\resim.document\Document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463" y="1625402"/>
            <a:ext cx="637487" cy="637487"/>
          </a:xfrm>
          <a:prstGeom prst="rect">
            <a:avLst/>
          </a:prstGeom>
          <a:noFill/>
          <a:scene3d>
            <a:camera prst="perspectiveLeft" fov="1500000">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1799184" y="3203684"/>
            <a:ext cx="1944216" cy="369332"/>
          </a:xfrm>
          <a:prstGeom prst="rect">
            <a:avLst/>
          </a:prstGeom>
          <a:noFill/>
        </p:spPr>
        <p:txBody>
          <a:bodyPr wrap="square" rtlCol="0">
            <a:spAutoFit/>
          </a:bodyPr>
          <a:lstStyle/>
          <a:p>
            <a:pPr algn="ctr"/>
            <a:r>
              <a:rPr lang="tr-TR" dirty="0" smtClean="0"/>
              <a:t>Yazdırır</a:t>
            </a:r>
            <a:endParaRPr lang="tr-TR" dirty="0"/>
          </a:p>
        </p:txBody>
      </p:sp>
      <p:pic>
        <p:nvPicPr>
          <p:cNvPr id="15" name="Picture 11" descr="D:\Users\seyhan_ebru\Pictures\resim.real.vista\cabinet-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178" y="913019"/>
            <a:ext cx="996663" cy="996663"/>
          </a:xfrm>
          <a:prstGeom prst="rect">
            <a:avLst/>
          </a:prstGeom>
          <a:noFill/>
          <a:extLst>
            <a:ext uri="{909E8E84-426E-40DD-AFC4-6F175D3DCCD1}">
              <a14:hiddenFill xmlns:a14="http://schemas.microsoft.com/office/drawing/2010/main">
                <a:solidFill>
                  <a:srgbClr val="FFFFFF"/>
                </a:solidFill>
              </a14:hiddenFill>
            </a:ext>
          </a:extLst>
        </p:spPr>
      </p:pic>
      <p:sp>
        <p:nvSpPr>
          <p:cNvPr id="16" name="Sağ Ok 15"/>
          <p:cNvSpPr/>
          <p:nvPr/>
        </p:nvSpPr>
        <p:spPr>
          <a:xfrm rot="12653019">
            <a:off x="2370571" y="1489166"/>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Picture 12" descr="D:\Users\seyhan_ebru\Pictures\resim.zarf\Mai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6006" y="2293761"/>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19" name="Sağ Ok 18"/>
          <p:cNvSpPr/>
          <p:nvPr/>
        </p:nvSpPr>
        <p:spPr>
          <a:xfrm>
            <a:off x="3432642" y="25454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3621714" y="3147928"/>
            <a:ext cx="1471300" cy="369332"/>
          </a:xfrm>
          <a:prstGeom prst="rect">
            <a:avLst/>
          </a:prstGeom>
          <a:noFill/>
        </p:spPr>
        <p:txBody>
          <a:bodyPr wrap="square" rtlCol="0">
            <a:spAutoFit/>
          </a:bodyPr>
          <a:lstStyle/>
          <a:p>
            <a:r>
              <a:rPr lang="tr-TR" dirty="0"/>
              <a:t>Z</a:t>
            </a:r>
            <a:r>
              <a:rPr lang="tr-TR" dirty="0" smtClean="0"/>
              <a:t>arfa koyar</a:t>
            </a:r>
            <a:endParaRPr lang="tr-TR" dirty="0"/>
          </a:p>
        </p:txBody>
      </p:sp>
      <p:grpSp>
        <p:nvGrpSpPr>
          <p:cNvPr id="21" name="Grup 20"/>
          <p:cNvGrpSpPr/>
          <p:nvPr/>
        </p:nvGrpSpPr>
        <p:grpSpPr>
          <a:xfrm>
            <a:off x="7548992" y="2140741"/>
            <a:ext cx="911440" cy="1025350"/>
            <a:chOff x="3204240" y="2835673"/>
            <a:chExt cx="911440" cy="1371176"/>
          </a:xfrm>
        </p:grpSpPr>
        <p:pic>
          <p:nvPicPr>
            <p:cNvPr id="22" name="Picture 21" descr="https://encrypted-tbn2.gstatic.com/images?q=tbn:ANd9GcSOZH3_Z4PFcBFJ3K0k95RdX0QrGgdZeIFsAkJpeuts_aarS-mz"/>
            <p:cNvPicPr>
              <a:picLocks noChangeAspect="1" noChangeArrowheads="1"/>
            </p:cNvPicPr>
            <p:nvPr/>
          </p:nvPicPr>
          <p:blipFill>
            <a:blip r:embed="rId8"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204240" y="2835673"/>
              <a:ext cx="911440" cy="905598"/>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3782429" y="3573916"/>
              <a:ext cx="45719" cy="632933"/>
            </a:xfrm>
            <a:prstGeom prst="rec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Sağ Ok 23"/>
          <p:cNvSpPr/>
          <p:nvPr/>
        </p:nvSpPr>
        <p:spPr>
          <a:xfrm>
            <a:off x="4751512" y="253695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5114839" y="3332366"/>
            <a:ext cx="1634073" cy="646331"/>
          </a:xfrm>
          <a:prstGeom prst="rect">
            <a:avLst/>
          </a:prstGeom>
          <a:noFill/>
        </p:spPr>
        <p:txBody>
          <a:bodyPr wrap="square" rtlCol="0">
            <a:spAutoFit/>
          </a:bodyPr>
          <a:lstStyle/>
          <a:p>
            <a:pPr algn="ctr"/>
            <a:r>
              <a:rPr lang="tr-TR" dirty="0" smtClean="0"/>
              <a:t>Alıcısına gönderir</a:t>
            </a:r>
          </a:p>
        </p:txBody>
      </p:sp>
      <p:grpSp>
        <p:nvGrpSpPr>
          <p:cNvPr id="30" name="Grup 29"/>
          <p:cNvGrpSpPr/>
          <p:nvPr/>
        </p:nvGrpSpPr>
        <p:grpSpPr>
          <a:xfrm>
            <a:off x="5204048" y="1916832"/>
            <a:ext cx="1600200" cy="1600200"/>
            <a:chOff x="4937809" y="1308687"/>
            <a:chExt cx="1600200" cy="1600200"/>
          </a:xfrm>
        </p:grpSpPr>
        <p:pic>
          <p:nvPicPr>
            <p:cNvPr id="31" name="Picture 17" descr="D:\Users\seyhan_ebru\Pictures\resim.kamyon\11660618-green-truck-icon.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809" y="130868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2" name="Dikdörtgen 31"/>
            <p:cNvSpPr/>
            <p:nvPr/>
          </p:nvSpPr>
          <p:spPr>
            <a:xfrm>
              <a:off x="5148064" y="1688515"/>
              <a:ext cx="684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3" name="Sağ Ok 32"/>
          <p:cNvSpPr/>
          <p:nvPr/>
        </p:nvSpPr>
        <p:spPr>
          <a:xfrm>
            <a:off x="6989410" y="2517005"/>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7185005" y="3254705"/>
            <a:ext cx="1949371" cy="646331"/>
          </a:xfrm>
          <a:prstGeom prst="rect">
            <a:avLst/>
          </a:prstGeom>
          <a:noFill/>
        </p:spPr>
        <p:txBody>
          <a:bodyPr wrap="square" rtlCol="0">
            <a:spAutoFit/>
          </a:bodyPr>
          <a:lstStyle/>
          <a:p>
            <a:pPr algn="ctr"/>
            <a:r>
              <a:rPr lang="tr-TR" dirty="0" smtClean="0"/>
              <a:t>Posta kutusuna bırakır</a:t>
            </a:r>
            <a:endParaRPr lang="tr-TR" dirty="0"/>
          </a:p>
        </p:txBody>
      </p:sp>
      <p:sp>
        <p:nvSpPr>
          <p:cNvPr id="35" name="Sağ Ok 34"/>
          <p:cNvSpPr/>
          <p:nvPr/>
        </p:nvSpPr>
        <p:spPr>
          <a:xfrm rot="16200000" flipH="1">
            <a:off x="8012953" y="40925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12" descr="D:\Users\seyhan_ebru\Pictures\resim.zarf\Mai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1726" y="4564470"/>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37" name="Metin kutusu 36"/>
          <p:cNvSpPr txBox="1"/>
          <p:nvPr/>
        </p:nvSpPr>
        <p:spPr>
          <a:xfrm>
            <a:off x="7308304" y="5053226"/>
            <a:ext cx="1944216" cy="369332"/>
          </a:xfrm>
          <a:prstGeom prst="rect">
            <a:avLst/>
          </a:prstGeom>
          <a:noFill/>
        </p:spPr>
        <p:txBody>
          <a:bodyPr wrap="square" rtlCol="0">
            <a:spAutoFit/>
          </a:bodyPr>
          <a:lstStyle/>
          <a:p>
            <a:r>
              <a:rPr lang="tr-TR" dirty="0" smtClean="0"/>
              <a:t>Zarf alıcıya ulaşır</a:t>
            </a:r>
            <a:endParaRPr lang="tr-TR" dirty="0"/>
          </a:p>
        </p:txBody>
      </p:sp>
      <p:pic>
        <p:nvPicPr>
          <p:cNvPr id="38" name="Picture 15" descr="D:\Users\seyhan_ebru\Pictures\resim.document\Document2-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00" y="4437112"/>
            <a:ext cx="864095" cy="864095"/>
          </a:xfrm>
          <a:prstGeom prst="rect">
            <a:avLst/>
          </a:prstGeom>
          <a:noFill/>
          <a:scene3d>
            <a:camera prst="perspectiveLeft">
              <a:rot lat="0" lon="1800000" rev="0"/>
            </a:camera>
            <a:lightRig rig="threePt" dir="t"/>
          </a:scene3d>
          <a:extLst>
            <a:ext uri="{909E8E84-426E-40DD-AFC4-6F175D3DCCD1}">
              <a14:hiddenFill xmlns:a14="http://schemas.microsoft.com/office/drawing/2010/main">
                <a:solidFill>
                  <a:srgbClr val="FFFFFF"/>
                </a:solidFill>
              </a14:hiddenFill>
            </a:ext>
          </a:extLst>
        </p:spPr>
      </p:pic>
      <p:pic>
        <p:nvPicPr>
          <p:cNvPr id="39" name="Picture 25" descr="D:\Users\seyhan_ebru\Pictures\resim.men\engineer-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6016" y="4437112"/>
            <a:ext cx="989231" cy="989231"/>
          </a:xfrm>
          <a:prstGeom prst="rect">
            <a:avLst/>
          </a:prstGeom>
          <a:noFill/>
          <a:extLst>
            <a:ext uri="{909E8E84-426E-40DD-AFC4-6F175D3DCCD1}">
              <a14:hiddenFill xmlns:a14="http://schemas.microsoft.com/office/drawing/2010/main">
                <a:solidFill>
                  <a:srgbClr val="FFFFFF"/>
                </a:solidFill>
              </a14:hiddenFill>
            </a:ext>
          </a:extLst>
        </p:spPr>
      </p:pic>
      <p:sp>
        <p:nvSpPr>
          <p:cNvPr id="40" name="Sağ Ok 39"/>
          <p:cNvSpPr/>
          <p:nvPr/>
        </p:nvSpPr>
        <p:spPr>
          <a:xfrm flipH="1">
            <a:off x="720543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Sağ Ok 40"/>
          <p:cNvSpPr/>
          <p:nvPr/>
        </p:nvSpPr>
        <p:spPr>
          <a:xfrm flipH="1">
            <a:off x="586814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Metin kutusu 41"/>
          <p:cNvSpPr txBox="1"/>
          <p:nvPr/>
        </p:nvSpPr>
        <p:spPr>
          <a:xfrm>
            <a:off x="3968738" y="5373216"/>
            <a:ext cx="2619486" cy="646331"/>
          </a:xfrm>
          <a:prstGeom prst="rect">
            <a:avLst/>
          </a:prstGeom>
          <a:noFill/>
        </p:spPr>
        <p:txBody>
          <a:bodyPr wrap="square" rtlCol="0">
            <a:spAutoFit/>
          </a:bodyPr>
          <a:lstStyle/>
          <a:p>
            <a:pPr algn="ctr"/>
            <a:r>
              <a:rPr lang="tr-TR" dirty="0" smtClean="0"/>
              <a:t>Muhasebe faturayı kontrol eder</a:t>
            </a:r>
            <a:endParaRPr lang="tr-TR" dirty="0"/>
          </a:p>
        </p:txBody>
      </p:sp>
      <p:pic>
        <p:nvPicPr>
          <p:cNvPr id="46" name="Picture 13" descr="D:\Users\seyhan_ebru\Pictures\resim.usb\desktop-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039" y="4323375"/>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47" name="Sağ Ok 46"/>
          <p:cNvSpPr/>
          <p:nvPr/>
        </p:nvSpPr>
        <p:spPr>
          <a:xfrm flipH="1">
            <a:off x="4037082"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p:cNvSpPr txBox="1"/>
          <p:nvPr/>
        </p:nvSpPr>
        <p:spPr>
          <a:xfrm>
            <a:off x="251520" y="4725144"/>
            <a:ext cx="2361341" cy="923330"/>
          </a:xfrm>
          <a:prstGeom prst="rect">
            <a:avLst/>
          </a:prstGeom>
          <a:noFill/>
        </p:spPr>
        <p:txBody>
          <a:bodyPr wrap="square" rtlCol="0">
            <a:spAutoFit/>
          </a:bodyPr>
          <a:lstStyle/>
          <a:p>
            <a:pPr algn="ctr"/>
            <a:r>
              <a:rPr lang="tr-TR" dirty="0" smtClean="0"/>
              <a:t>Faturayı kendi muhasebe sistemine işler</a:t>
            </a:r>
            <a:endParaRPr lang="tr-TR" dirty="0"/>
          </a:p>
        </p:txBody>
      </p:sp>
      <p:pic>
        <p:nvPicPr>
          <p:cNvPr id="43" name="Picture 11" descr="D:\Users\seyhan_ebru\Pictures\resim.real.vista\cabinet-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5562677"/>
            <a:ext cx="1106683" cy="1106683"/>
          </a:xfrm>
          <a:prstGeom prst="rect">
            <a:avLst/>
          </a:prstGeom>
          <a:noFill/>
          <a:extLst>
            <a:ext uri="{909E8E84-426E-40DD-AFC4-6F175D3DCCD1}">
              <a14:hiddenFill xmlns:a14="http://schemas.microsoft.com/office/drawing/2010/main">
                <a:solidFill>
                  <a:srgbClr val="FFFFFF"/>
                </a:solidFill>
              </a14:hiddenFill>
            </a:ext>
          </a:extLst>
        </p:spPr>
      </p:pic>
      <p:sp>
        <p:nvSpPr>
          <p:cNvPr id="44" name="Sağ Ok 43"/>
          <p:cNvSpPr/>
          <p:nvPr/>
        </p:nvSpPr>
        <p:spPr>
          <a:xfrm rot="3358314">
            <a:off x="7004970" y="5343903"/>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p:cNvSpPr txBox="1"/>
          <p:nvPr/>
        </p:nvSpPr>
        <p:spPr>
          <a:xfrm>
            <a:off x="5724128" y="6084004"/>
            <a:ext cx="1944216" cy="369332"/>
          </a:xfrm>
          <a:prstGeom prst="rect">
            <a:avLst/>
          </a:prstGeom>
          <a:noFill/>
        </p:spPr>
        <p:txBody>
          <a:bodyPr wrap="square" rtlCol="0">
            <a:spAutoFit/>
          </a:bodyPr>
          <a:lstStyle/>
          <a:p>
            <a:r>
              <a:rPr lang="tr-TR" dirty="0" smtClean="0"/>
              <a:t>Arşive kaldırır</a:t>
            </a:r>
            <a:endParaRPr lang="tr-TR" dirty="0"/>
          </a:p>
        </p:txBody>
      </p:sp>
      <p:sp>
        <p:nvSpPr>
          <p:cNvPr id="49" name="Metin kutusu 48"/>
          <p:cNvSpPr txBox="1"/>
          <p:nvPr/>
        </p:nvSpPr>
        <p:spPr>
          <a:xfrm>
            <a:off x="-7751" y="1660738"/>
            <a:ext cx="1656184" cy="400110"/>
          </a:xfrm>
          <a:prstGeom prst="rect">
            <a:avLst/>
          </a:prstGeom>
          <a:noFill/>
        </p:spPr>
        <p:txBody>
          <a:bodyPr wrap="square" rtlCol="0">
            <a:spAutoFit/>
          </a:bodyPr>
          <a:lstStyle/>
          <a:p>
            <a:pPr algn="ctr"/>
            <a:r>
              <a:rPr lang="tr-TR" sz="2000" b="1" dirty="0" smtClean="0"/>
              <a:t>Mehmet Ltd.</a:t>
            </a:r>
            <a:endParaRPr lang="tr-TR" sz="2000" b="1" dirty="0"/>
          </a:p>
        </p:txBody>
      </p:sp>
      <p:sp>
        <p:nvSpPr>
          <p:cNvPr id="50" name="Metin kutusu 49"/>
          <p:cNvSpPr txBox="1"/>
          <p:nvPr/>
        </p:nvSpPr>
        <p:spPr>
          <a:xfrm>
            <a:off x="2483768" y="4037002"/>
            <a:ext cx="1944216" cy="400110"/>
          </a:xfrm>
          <a:prstGeom prst="rect">
            <a:avLst/>
          </a:prstGeom>
          <a:noFill/>
        </p:spPr>
        <p:txBody>
          <a:bodyPr wrap="square" rtlCol="0">
            <a:spAutoFit/>
          </a:bodyPr>
          <a:lstStyle/>
          <a:p>
            <a:r>
              <a:rPr lang="tr-TR" sz="2000" b="1" dirty="0" smtClean="0"/>
              <a:t>Ahmet A.Ş.</a:t>
            </a:r>
            <a:endParaRPr lang="tr-TR" sz="2000" b="1" dirty="0"/>
          </a:p>
        </p:txBody>
      </p:sp>
      <p:sp>
        <p:nvSpPr>
          <p:cNvPr id="2" name="Metin kutusu 1"/>
          <p:cNvSpPr txBox="1"/>
          <p:nvPr/>
        </p:nvSpPr>
        <p:spPr>
          <a:xfrm>
            <a:off x="2035658" y="204973"/>
            <a:ext cx="6124032" cy="523220"/>
          </a:xfrm>
          <a:prstGeom prst="rect">
            <a:avLst/>
          </a:prstGeom>
          <a:noFill/>
        </p:spPr>
        <p:txBody>
          <a:bodyPr wrap="square" rtlCol="0">
            <a:spAutoFit/>
          </a:bodyPr>
          <a:lstStyle/>
          <a:p>
            <a:pPr algn="ctr"/>
            <a:r>
              <a:rPr lang="tr-TR" sz="2800" b="1" dirty="0" smtClean="0">
                <a:latin typeface="+mj-lt"/>
              </a:rPr>
              <a:t>KAĞIT FATURALAŞMA SÜRECİ</a:t>
            </a:r>
            <a:endParaRPr lang="tr-TR" sz="2800" b="1" dirty="0">
              <a:latin typeface="+mj-lt"/>
            </a:endParaRPr>
          </a:p>
        </p:txBody>
      </p:sp>
      <p:sp>
        <p:nvSpPr>
          <p:cNvPr id="3" name="Metin kutusu 2"/>
          <p:cNvSpPr txBox="1"/>
          <p:nvPr/>
        </p:nvSpPr>
        <p:spPr>
          <a:xfrm>
            <a:off x="2339752" y="1124744"/>
            <a:ext cx="3023404" cy="369332"/>
          </a:xfrm>
          <a:prstGeom prst="rect">
            <a:avLst/>
          </a:prstGeom>
          <a:noFill/>
        </p:spPr>
        <p:txBody>
          <a:bodyPr wrap="square" rtlCol="0">
            <a:spAutoFit/>
          </a:bodyPr>
          <a:lstStyle/>
          <a:p>
            <a:r>
              <a:rPr lang="tr-TR" dirty="0" smtClean="0"/>
              <a:t>Bir kopyasını arşive kaldırır</a:t>
            </a:r>
            <a:endParaRPr lang="tr-TR" dirty="0"/>
          </a:p>
        </p:txBody>
      </p:sp>
      <p:sp>
        <p:nvSpPr>
          <p:cNvPr id="7" name="Metin kutusu 6"/>
          <p:cNvSpPr txBox="1"/>
          <p:nvPr/>
        </p:nvSpPr>
        <p:spPr>
          <a:xfrm>
            <a:off x="543536" y="5805264"/>
            <a:ext cx="3356550" cy="461665"/>
          </a:xfrm>
          <a:prstGeom prst="rect">
            <a:avLst/>
          </a:prstGeom>
          <a:solidFill>
            <a:srgbClr val="E3DA67"/>
          </a:solidFill>
          <a:scene3d>
            <a:camera prst="orthographicFront"/>
            <a:lightRig rig="threePt" dir="t"/>
          </a:scene3d>
          <a:sp3d>
            <a:bevelT/>
            <a:bevelB w="139700" h="139700" prst="divot"/>
          </a:sp3d>
        </p:spPr>
        <p:txBody>
          <a:bodyPr wrap="square" rtlCol="0">
            <a:spAutoFit/>
          </a:bodyPr>
          <a:lstStyle/>
          <a:p>
            <a:pPr algn="ctr"/>
            <a:r>
              <a:rPr lang="tr-TR" sz="2400" b="1" dirty="0" smtClean="0"/>
              <a:t>Ortalama 5 gün </a:t>
            </a:r>
            <a:endParaRPr lang="tr-TR" sz="2400" b="1" dirty="0"/>
          </a:p>
        </p:txBody>
      </p:sp>
    </p:spTree>
    <p:extLst>
      <p:ext uri="{BB962C8B-B14F-4D97-AF65-F5344CB8AC3E}">
        <p14:creationId xmlns:p14="http://schemas.microsoft.com/office/powerpoint/2010/main" val="52132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xit" presetSubtype="0" fill="hold" grpId="1" nodeType="afterEffect">
                                  <p:stCondLst>
                                    <p:cond delay="50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3500"/>
                            </p:stCondLst>
                            <p:childTnLst>
                              <p:par>
                                <p:cTn id="16" presetID="1" presetClass="entr" presetSubtype="0" fill="hold" grpId="0"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4000"/>
                            </p:stCondLst>
                            <p:childTnLst>
                              <p:par>
                                <p:cTn id="23" presetID="10" presetClass="exit" presetSubtype="0" fill="hold" grpId="1" nodeType="afterEffect">
                                  <p:stCondLst>
                                    <p:cond delay="500"/>
                                  </p:stCondLst>
                                  <p:childTnLst>
                                    <p:animEffect transition="out" filter="fad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6500"/>
                            </p:stCondLst>
                            <p:childTnLst>
                              <p:par>
                                <p:cTn id="34" presetID="10" presetClass="exit" presetSubtype="0" fill="hold" grpId="1" nodeType="afterEffect">
                                  <p:stCondLst>
                                    <p:cond delay="50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7500"/>
                            </p:stCondLst>
                            <p:childTnLst>
                              <p:par>
                                <p:cTn id="38" presetID="1" presetClass="entr" presetSubtype="0" fill="hold" grpId="0" nodeType="afterEffect">
                                  <p:stCondLst>
                                    <p:cond delay="500"/>
                                  </p:stCondLst>
                                  <p:childTnLst>
                                    <p:set>
                                      <p:cBhvr>
                                        <p:cTn id="39" dur="1" fill="hold">
                                          <p:stCondLst>
                                            <p:cond delay="0"/>
                                          </p:stCondLst>
                                        </p:cTn>
                                        <p:tgtEl>
                                          <p:spTgt spid="20"/>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8000"/>
                            </p:stCondLst>
                            <p:childTnLst>
                              <p:par>
                                <p:cTn id="46" presetID="10" presetClass="exit" presetSubtype="0" fill="hold" grpId="1" nodeType="afterEffect">
                                  <p:stCondLst>
                                    <p:cond delay="500"/>
                                  </p:stCondLst>
                                  <p:childTnLst>
                                    <p:animEffect transition="out" filter="fade">
                                      <p:cBhvr>
                                        <p:cTn id="47" dur="2000"/>
                                        <p:tgtEl>
                                          <p:spTgt spid="20"/>
                                        </p:tgtEl>
                                      </p:cBhvr>
                                    </p:animEffect>
                                    <p:set>
                                      <p:cBhvr>
                                        <p:cTn id="48" dur="1" fill="hold">
                                          <p:stCondLst>
                                            <p:cond delay="1999"/>
                                          </p:stCondLst>
                                        </p:cTn>
                                        <p:tgtEl>
                                          <p:spTgt spid="20"/>
                                        </p:tgtEl>
                                        <p:attrNameLst>
                                          <p:attrName>style.visibility</p:attrName>
                                        </p:attrNameLst>
                                      </p:cBhvr>
                                      <p:to>
                                        <p:strVal val="hidden"/>
                                      </p:to>
                                    </p:set>
                                  </p:childTnLst>
                                </p:cTn>
                              </p:par>
                              <p:par>
                                <p:cTn id="49" presetID="22" presetClass="entr" presetSubtype="8" fill="hold" grpId="0" nodeType="withEffect">
                                  <p:stCondLst>
                                    <p:cond delay="70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10500"/>
                            </p:stCondLst>
                            <p:childTnLst>
                              <p:par>
                                <p:cTn id="53" presetID="1"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10500"/>
                            </p:stCondLst>
                            <p:childTnLst>
                              <p:par>
                                <p:cTn id="56" presetID="1" presetClass="entr" presetSubtype="0" fill="hold" grpId="0" nodeType="afterEffect">
                                  <p:stCondLst>
                                    <p:cond delay="500"/>
                                  </p:stCondLst>
                                  <p:childTnLst>
                                    <p:set>
                                      <p:cBhvr>
                                        <p:cTn id="57" dur="1" fill="hold">
                                          <p:stCondLst>
                                            <p:cond delay="0"/>
                                          </p:stCondLst>
                                        </p:cTn>
                                        <p:tgtEl>
                                          <p:spTgt spid="29"/>
                                        </p:tgtEl>
                                        <p:attrNameLst>
                                          <p:attrName>style.visibility</p:attrName>
                                        </p:attrNameLst>
                                      </p:cBhvr>
                                      <p:to>
                                        <p:strVal val="visible"/>
                                      </p:to>
                                    </p:set>
                                  </p:childTnLst>
                                </p:cTn>
                              </p:par>
                            </p:childTnLst>
                          </p:cTn>
                        </p:par>
                        <p:par>
                          <p:cTn id="58" fill="hold">
                            <p:stCondLst>
                              <p:cond delay="11000"/>
                            </p:stCondLst>
                            <p:childTnLst>
                              <p:par>
                                <p:cTn id="59" presetID="10" presetClass="exit" presetSubtype="0" fill="hold" grpId="1" nodeType="afterEffect">
                                  <p:stCondLst>
                                    <p:cond delay="500"/>
                                  </p:stCondLst>
                                  <p:childTnLst>
                                    <p:animEffect transition="out" filter="fade">
                                      <p:cBhvr>
                                        <p:cTn id="60" dur="2000"/>
                                        <p:tgtEl>
                                          <p:spTgt spid="29"/>
                                        </p:tgtEl>
                                      </p:cBhvr>
                                    </p:animEffect>
                                    <p:set>
                                      <p:cBhvr>
                                        <p:cTn id="61" dur="1" fill="hold">
                                          <p:stCondLst>
                                            <p:cond delay="1999"/>
                                          </p:stCondLst>
                                        </p:cTn>
                                        <p:tgtEl>
                                          <p:spTgt spid="29"/>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par>
                          <p:cTn id="67" fill="hold">
                            <p:stCondLst>
                              <p:cond delay="13500"/>
                            </p:stCondLst>
                            <p:childTnLst>
                              <p:par>
                                <p:cTn id="68" presetID="1" presetClass="entr" presetSubtype="0" fill="hold" grpId="0" nodeType="afterEffect">
                                  <p:stCondLst>
                                    <p:cond delay="50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14000"/>
                            </p:stCondLst>
                            <p:childTnLst>
                              <p:par>
                                <p:cTn id="71" presetID="10" presetClass="exit" presetSubtype="0" fill="hold" grpId="1" nodeType="afterEffect">
                                  <p:stCondLst>
                                    <p:cond delay="500"/>
                                  </p:stCondLst>
                                  <p:childTnLst>
                                    <p:animEffect transition="out" filter="fade">
                                      <p:cBhvr>
                                        <p:cTn id="72" dur="2000"/>
                                        <p:tgtEl>
                                          <p:spTgt spid="34"/>
                                        </p:tgtEl>
                                      </p:cBhvr>
                                    </p:animEffect>
                                    <p:set>
                                      <p:cBhvr>
                                        <p:cTn id="73" dur="1" fill="hold">
                                          <p:stCondLst>
                                            <p:cond delay="1999"/>
                                          </p:stCondLst>
                                        </p:cTn>
                                        <p:tgtEl>
                                          <p:spTgt spid="34"/>
                                        </p:tgtEl>
                                        <p:attrNameLst>
                                          <p:attrName>style.visibility</p:attrName>
                                        </p:attrNameLst>
                                      </p:cBhvr>
                                      <p:to>
                                        <p:strVal val="hidden"/>
                                      </p:to>
                                    </p:set>
                                  </p:childTnLst>
                                </p:cTn>
                              </p:par>
                            </p:childTnLst>
                          </p:cTn>
                        </p:par>
                        <p:par>
                          <p:cTn id="74" fill="hold">
                            <p:stCondLst>
                              <p:cond delay="16500"/>
                            </p:stCondLst>
                            <p:childTnLst>
                              <p:par>
                                <p:cTn id="75" presetID="1" presetClass="entr" presetSubtype="0" fill="hold" grpId="0" nodeType="afterEffect">
                                  <p:stCondLst>
                                    <p:cond delay="500"/>
                                  </p:stCondLst>
                                  <p:childTnLst>
                                    <p:set>
                                      <p:cBhvr>
                                        <p:cTn id="76" dur="1" fill="hold">
                                          <p:stCondLst>
                                            <p:cond delay="0"/>
                                          </p:stCondLst>
                                        </p:cTn>
                                        <p:tgtEl>
                                          <p:spTgt spid="37"/>
                                        </p:tgtEl>
                                        <p:attrNameLst>
                                          <p:attrName>style.visibility</p:attrName>
                                        </p:attrNameLst>
                                      </p:cBhvr>
                                      <p:to>
                                        <p:strVal val="visible"/>
                                      </p:to>
                                    </p:set>
                                  </p:childTnLst>
                                </p:cTn>
                              </p:par>
                              <p:par>
                                <p:cTn id="77" presetID="22" presetClass="entr" presetSubtype="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par>
                                <p:cTn id="80" presetID="1"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childTnLst>
                          </p:cTn>
                        </p:par>
                        <p:par>
                          <p:cTn id="82" fill="hold">
                            <p:stCondLst>
                              <p:cond delay="17000"/>
                            </p:stCondLst>
                            <p:childTnLst>
                              <p:par>
                                <p:cTn id="83" presetID="10" presetClass="exit" presetSubtype="0" fill="hold" grpId="1" nodeType="afterEffect">
                                  <p:stCondLst>
                                    <p:cond delay="500"/>
                                  </p:stCondLst>
                                  <p:childTnLst>
                                    <p:animEffect transition="out" filter="fade">
                                      <p:cBhvr>
                                        <p:cTn id="84" dur="2000"/>
                                        <p:tgtEl>
                                          <p:spTgt spid="37"/>
                                        </p:tgtEl>
                                      </p:cBhvr>
                                    </p:animEffect>
                                    <p:set>
                                      <p:cBhvr>
                                        <p:cTn id="85" dur="1" fill="hold">
                                          <p:stCondLst>
                                            <p:cond delay="1999"/>
                                          </p:stCondLst>
                                        </p:cTn>
                                        <p:tgtEl>
                                          <p:spTgt spid="37"/>
                                        </p:tgtEl>
                                        <p:attrNameLst>
                                          <p:attrName>style.visibility</p:attrName>
                                        </p:attrNameLst>
                                      </p:cBhvr>
                                      <p:to>
                                        <p:strVal val="hidden"/>
                                      </p:to>
                                    </p:set>
                                  </p:childTnLst>
                                </p:cTn>
                              </p:par>
                            </p:childTnLst>
                          </p:cTn>
                        </p:par>
                        <p:par>
                          <p:cTn id="86" fill="hold">
                            <p:stCondLst>
                              <p:cond delay="195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20000"/>
                            </p:stCondLst>
                            <p:childTnLst>
                              <p:par>
                                <p:cTn id="91" presetID="1" presetClass="entr" presetSubtype="0"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childTnLst>
                          </p:cTn>
                        </p:par>
                        <p:par>
                          <p:cTn id="93" fill="hold">
                            <p:stCondLst>
                              <p:cond delay="20000"/>
                            </p:stCondLst>
                            <p:childTnLst>
                              <p:par>
                                <p:cTn id="94" presetID="22" presetClass="entr" presetSubtype="2"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right)">
                                      <p:cBhvr>
                                        <p:cTn id="96" dur="500"/>
                                        <p:tgtEl>
                                          <p:spTgt spid="41"/>
                                        </p:tgtEl>
                                      </p:cBhvr>
                                    </p:animEffect>
                                  </p:childTnLst>
                                </p:cTn>
                              </p:par>
                            </p:childTnLst>
                          </p:cTn>
                        </p:par>
                        <p:par>
                          <p:cTn id="97" fill="hold">
                            <p:stCondLst>
                              <p:cond delay="20500"/>
                            </p:stCondLst>
                            <p:childTnLst>
                              <p:par>
                                <p:cTn id="98" presetID="1" presetClass="entr" presetSubtype="0"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par>
                                <p:cTn id="100" presetID="1" presetClass="entr" presetSubtype="0" fill="hold" grpId="0" nodeType="withEffect">
                                  <p:stCondLst>
                                    <p:cond delay="500"/>
                                  </p:stCondLst>
                                  <p:childTnLst>
                                    <p:set>
                                      <p:cBhvr>
                                        <p:cTn id="101" dur="1" fill="hold">
                                          <p:stCondLst>
                                            <p:cond delay="0"/>
                                          </p:stCondLst>
                                        </p:cTn>
                                        <p:tgtEl>
                                          <p:spTgt spid="42"/>
                                        </p:tgtEl>
                                        <p:attrNameLst>
                                          <p:attrName>style.visibility</p:attrName>
                                        </p:attrNameLst>
                                      </p:cBhvr>
                                      <p:to>
                                        <p:strVal val="visible"/>
                                      </p:to>
                                    </p:set>
                                  </p:childTnLst>
                                </p:cTn>
                              </p:par>
                              <p:par>
                                <p:cTn id="102" presetID="10" presetClass="exit" presetSubtype="0" fill="hold" grpId="1" nodeType="withEffect">
                                  <p:stCondLst>
                                    <p:cond delay="500"/>
                                  </p:stCondLst>
                                  <p:childTnLst>
                                    <p:animEffect transition="out" filter="fade">
                                      <p:cBhvr>
                                        <p:cTn id="103" dur="2000"/>
                                        <p:tgtEl>
                                          <p:spTgt spid="42"/>
                                        </p:tgtEl>
                                      </p:cBhvr>
                                    </p:animEffect>
                                    <p:set>
                                      <p:cBhvr>
                                        <p:cTn id="104" dur="1" fill="hold">
                                          <p:stCondLst>
                                            <p:cond delay="1999"/>
                                          </p:stCondLst>
                                        </p:cTn>
                                        <p:tgtEl>
                                          <p:spTgt spid="42"/>
                                        </p:tgtEl>
                                        <p:attrNameLst>
                                          <p:attrName>style.visibility</p:attrName>
                                        </p:attrNameLst>
                                      </p:cBhvr>
                                      <p:to>
                                        <p:strVal val="hidden"/>
                                      </p:to>
                                    </p:set>
                                  </p:childTnLst>
                                </p:cTn>
                              </p:par>
                            </p:childTnLst>
                          </p:cTn>
                        </p:par>
                        <p:par>
                          <p:cTn id="105" fill="hold">
                            <p:stCondLst>
                              <p:cond delay="23000"/>
                            </p:stCondLst>
                            <p:childTnLst>
                              <p:par>
                                <p:cTn id="106" presetID="22" presetClass="entr" presetSubtype="2"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right)">
                                      <p:cBhvr>
                                        <p:cTn id="108" dur="500"/>
                                        <p:tgtEl>
                                          <p:spTgt spid="47"/>
                                        </p:tgtEl>
                                      </p:cBhvr>
                                    </p:animEffect>
                                  </p:childTnLst>
                                </p:cTn>
                              </p:par>
                            </p:childTnLst>
                          </p:cTn>
                        </p:par>
                        <p:par>
                          <p:cTn id="109" fill="hold">
                            <p:stCondLst>
                              <p:cond delay="23500"/>
                            </p:stCondLst>
                            <p:childTnLst>
                              <p:par>
                                <p:cTn id="110" presetID="1" presetClass="entr" presetSubtype="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par>
                          <p:cTn id="115" fill="hold">
                            <p:stCondLst>
                              <p:cond delay="24000"/>
                            </p:stCondLst>
                            <p:childTnLst>
                              <p:par>
                                <p:cTn id="116" presetID="1" presetClass="entr" presetSubtype="0" fill="hold" grpId="0" nodeType="afterEffect">
                                  <p:stCondLst>
                                    <p:cond delay="500"/>
                                  </p:stCondLst>
                                  <p:childTnLst>
                                    <p:set>
                                      <p:cBhvr>
                                        <p:cTn id="117" dur="1" fill="hold">
                                          <p:stCondLst>
                                            <p:cond delay="0"/>
                                          </p:stCondLst>
                                        </p:cTn>
                                        <p:tgtEl>
                                          <p:spTgt spid="48"/>
                                        </p:tgtEl>
                                        <p:attrNameLst>
                                          <p:attrName>style.visibility</p:attrName>
                                        </p:attrNameLst>
                                      </p:cBhvr>
                                      <p:to>
                                        <p:strVal val="visible"/>
                                      </p:to>
                                    </p:set>
                                  </p:childTnLst>
                                </p:cTn>
                              </p:par>
                            </p:childTnLst>
                          </p:cTn>
                        </p:par>
                        <p:par>
                          <p:cTn id="118" fill="hold">
                            <p:stCondLst>
                              <p:cond delay="24500"/>
                            </p:stCondLst>
                            <p:childTnLst>
                              <p:par>
                                <p:cTn id="119" presetID="10" presetClass="exit" presetSubtype="0" fill="hold" grpId="1" nodeType="afterEffect">
                                  <p:stCondLst>
                                    <p:cond delay="500"/>
                                  </p:stCondLst>
                                  <p:childTnLst>
                                    <p:animEffect transition="out" filter="fade">
                                      <p:cBhvr>
                                        <p:cTn id="120" dur="2000"/>
                                        <p:tgtEl>
                                          <p:spTgt spid="48"/>
                                        </p:tgtEl>
                                      </p:cBhvr>
                                    </p:animEffect>
                                    <p:set>
                                      <p:cBhvr>
                                        <p:cTn id="121" dur="1" fill="hold">
                                          <p:stCondLst>
                                            <p:cond delay="1999"/>
                                          </p:stCondLst>
                                        </p:cTn>
                                        <p:tgtEl>
                                          <p:spTgt spid="48"/>
                                        </p:tgtEl>
                                        <p:attrNameLst>
                                          <p:attrName>style.visibility</p:attrName>
                                        </p:attrNameLst>
                                      </p:cBhvr>
                                      <p:to>
                                        <p:strVal val="hidden"/>
                                      </p:to>
                                    </p:set>
                                  </p:childTnLst>
                                </p:cTn>
                              </p:par>
                            </p:childTnLst>
                          </p:cTn>
                        </p:par>
                        <p:par>
                          <p:cTn id="122" fill="hold">
                            <p:stCondLst>
                              <p:cond delay="27000"/>
                            </p:stCondLst>
                            <p:childTnLst>
                              <p:par>
                                <p:cTn id="123" presetID="1" presetClass="entr" presetSubtype="0" fill="hold" grpId="0" nodeType="afterEffect">
                                  <p:stCondLst>
                                    <p:cond delay="500"/>
                                  </p:stCondLst>
                                  <p:childTnLst>
                                    <p:set>
                                      <p:cBhvr>
                                        <p:cTn id="124" dur="1" fill="hold">
                                          <p:stCondLst>
                                            <p:cond delay="0"/>
                                          </p:stCondLst>
                                        </p:cTn>
                                        <p:tgtEl>
                                          <p:spTgt spid="45"/>
                                        </p:tgtEl>
                                        <p:attrNameLst>
                                          <p:attrName>style.visibility</p:attrName>
                                        </p:attrNameLst>
                                      </p:cBhvr>
                                      <p:to>
                                        <p:strVal val="visible"/>
                                      </p:to>
                                    </p:set>
                                  </p:childTnLst>
                                </p:cTn>
                              </p:par>
                              <p:par>
                                <p:cTn id="125" presetID="22" presetClass="entr" presetSubtype="1"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up)">
                                      <p:cBhvr>
                                        <p:cTn id="127" dur="500"/>
                                        <p:tgtEl>
                                          <p:spTgt spid="44"/>
                                        </p:tgtEl>
                                      </p:cBhvr>
                                    </p:animEffect>
                                  </p:childTnLst>
                                </p:cTn>
                              </p:par>
                              <p:par>
                                <p:cTn id="128" presetID="1" presetClass="entr" presetSubtype="0"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childTnLst>
                                </p:cTn>
                              </p:par>
                            </p:childTnLst>
                          </p:cTn>
                        </p:par>
                        <p:par>
                          <p:cTn id="130" fill="hold">
                            <p:stCondLst>
                              <p:cond delay="27500"/>
                            </p:stCondLst>
                            <p:childTnLst>
                              <p:par>
                                <p:cTn id="131" presetID="10" presetClass="exit" presetSubtype="0" fill="hold" grpId="1" nodeType="afterEffect">
                                  <p:stCondLst>
                                    <p:cond delay="500"/>
                                  </p:stCondLst>
                                  <p:childTnLst>
                                    <p:animEffect transition="out" filter="fade">
                                      <p:cBhvr>
                                        <p:cTn id="132" dur="2000"/>
                                        <p:tgtEl>
                                          <p:spTgt spid="45"/>
                                        </p:tgtEl>
                                      </p:cBhvr>
                                    </p:animEffect>
                                    <p:set>
                                      <p:cBhvr>
                                        <p:cTn id="133" dur="1" fill="hold">
                                          <p:stCondLst>
                                            <p:cond delay="1999"/>
                                          </p:stCondLst>
                                        </p:cTn>
                                        <p:tgtEl>
                                          <p:spTgt spid="45"/>
                                        </p:tgtEl>
                                        <p:attrNameLst>
                                          <p:attrName>style.visibility</p:attrName>
                                        </p:attrNameLst>
                                      </p:cBhvr>
                                      <p:to>
                                        <p:strVal val="hidden"/>
                                      </p:to>
                                    </p:set>
                                  </p:childTnLst>
                                </p:cTn>
                              </p:par>
                            </p:childTnLst>
                          </p:cTn>
                        </p:par>
                        <p:par>
                          <p:cTn id="134" fill="hold">
                            <p:stCondLst>
                              <p:cond delay="30000"/>
                            </p:stCondLst>
                            <p:childTnLst>
                              <p:par>
                                <p:cTn id="135" presetID="1" presetClass="entr" presetSubtype="0" fill="hold" grpId="2" nodeType="afterEffect">
                                  <p:stCondLst>
                                    <p:cond delay="500"/>
                                  </p:stCondLst>
                                  <p:childTnLst>
                                    <p:set>
                                      <p:cBhvr>
                                        <p:cTn id="136" dur="1" fill="hold">
                                          <p:stCondLst>
                                            <p:cond delay="0"/>
                                          </p:stCondLst>
                                        </p:cTn>
                                        <p:tgtEl>
                                          <p:spTgt spid="6"/>
                                        </p:tgtEl>
                                        <p:attrNameLst>
                                          <p:attrName>style.visibility</p:attrName>
                                        </p:attrNameLst>
                                      </p:cBhvr>
                                      <p:to>
                                        <p:strVal val="visible"/>
                                      </p:to>
                                    </p:set>
                                  </p:childTnLst>
                                </p:cTn>
                              </p:par>
                              <p:par>
                                <p:cTn id="137" presetID="1" presetClass="entr" presetSubtype="0" fill="hold" grpId="2" nodeType="withEffect">
                                  <p:stCondLst>
                                    <p:cond delay="500"/>
                                  </p:stCondLst>
                                  <p:childTnLst>
                                    <p:set>
                                      <p:cBhvr>
                                        <p:cTn id="138" dur="1" fill="hold">
                                          <p:stCondLst>
                                            <p:cond delay="0"/>
                                          </p:stCondLst>
                                        </p:cTn>
                                        <p:tgtEl>
                                          <p:spTgt spid="13"/>
                                        </p:tgtEl>
                                        <p:attrNameLst>
                                          <p:attrName>style.visibility</p:attrName>
                                        </p:attrNameLst>
                                      </p:cBhvr>
                                      <p:to>
                                        <p:strVal val="visible"/>
                                      </p:to>
                                    </p:set>
                                  </p:childTnLst>
                                </p:cTn>
                              </p:par>
                              <p:par>
                                <p:cTn id="139" presetID="1" presetClass="entr" presetSubtype="0" fill="hold" grpId="2" nodeType="withEffect">
                                  <p:stCondLst>
                                    <p:cond delay="500"/>
                                  </p:stCondLst>
                                  <p:childTnLst>
                                    <p:set>
                                      <p:cBhvr>
                                        <p:cTn id="140" dur="1" fill="hold">
                                          <p:stCondLst>
                                            <p:cond delay="0"/>
                                          </p:stCondLst>
                                        </p:cTn>
                                        <p:tgtEl>
                                          <p:spTgt spid="3"/>
                                        </p:tgtEl>
                                        <p:attrNameLst>
                                          <p:attrName>style.visibility</p:attrName>
                                        </p:attrNameLst>
                                      </p:cBhvr>
                                      <p:to>
                                        <p:strVal val="visible"/>
                                      </p:to>
                                    </p:set>
                                  </p:childTnLst>
                                </p:cTn>
                              </p:par>
                              <p:par>
                                <p:cTn id="141" presetID="1" presetClass="entr" presetSubtype="0" fill="hold" grpId="2" nodeType="withEffect">
                                  <p:stCondLst>
                                    <p:cond delay="500"/>
                                  </p:stCondLst>
                                  <p:childTnLst>
                                    <p:set>
                                      <p:cBhvr>
                                        <p:cTn id="142" dur="1" fill="hold">
                                          <p:stCondLst>
                                            <p:cond delay="0"/>
                                          </p:stCondLst>
                                        </p:cTn>
                                        <p:tgtEl>
                                          <p:spTgt spid="20"/>
                                        </p:tgtEl>
                                        <p:attrNameLst>
                                          <p:attrName>style.visibility</p:attrName>
                                        </p:attrNameLst>
                                      </p:cBhvr>
                                      <p:to>
                                        <p:strVal val="visible"/>
                                      </p:to>
                                    </p:set>
                                  </p:childTnLst>
                                </p:cTn>
                              </p:par>
                              <p:par>
                                <p:cTn id="143" presetID="1" presetClass="entr" presetSubtype="0" fill="hold" grpId="2" nodeType="withEffect">
                                  <p:stCondLst>
                                    <p:cond delay="500"/>
                                  </p:stCondLst>
                                  <p:childTnLst>
                                    <p:set>
                                      <p:cBhvr>
                                        <p:cTn id="144" dur="1" fill="hold">
                                          <p:stCondLst>
                                            <p:cond delay="0"/>
                                          </p:stCondLst>
                                        </p:cTn>
                                        <p:tgtEl>
                                          <p:spTgt spid="29"/>
                                        </p:tgtEl>
                                        <p:attrNameLst>
                                          <p:attrName>style.visibility</p:attrName>
                                        </p:attrNameLst>
                                      </p:cBhvr>
                                      <p:to>
                                        <p:strVal val="visible"/>
                                      </p:to>
                                    </p:set>
                                  </p:childTnLst>
                                </p:cTn>
                              </p:par>
                              <p:par>
                                <p:cTn id="145" presetID="1" presetClass="entr" presetSubtype="0" fill="hold" grpId="2" nodeType="withEffect">
                                  <p:stCondLst>
                                    <p:cond delay="500"/>
                                  </p:stCondLst>
                                  <p:childTnLst>
                                    <p:set>
                                      <p:cBhvr>
                                        <p:cTn id="146" dur="1" fill="hold">
                                          <p:stCondLst>
                                            <p:cond delay="0"/>
                                          </p:stCondLst>
                                        </p:cTn>
                                        <p:tgtEl>
                                          <p:spTgt spid="34"/>
                                        </p:tgtEl>
                                        <p:attrNameLst>
                                          <p:attrName>style.visibility</p:attrName>
                                        </p:attrNameLst>
                                      </p:cBhvr>
                                      <p:to>
                                        <p:strVal val="visible"/>
                                      </p:to>
                                    </p:set>
                                  </p:childTnLst>
                                </p:cTn>
                              </p:par>
                              <p:par>
                                <p:cTn id="147" presetID="1" presetClass="entr" presetSubtype="0" fill="hold" grpId="2" nodeType="withEffect">
                                  <p:stCondLst>
                                    <p:cond delay="500"/>
                                  </p:stCondLst>
                                  <p:childTnLst>
                                    <p:set>
                                      <p:cBhvr>
                                        <p:cTn id="148" dur="1" fill="hold">
                                          <p:stCondLst>
                                            <p:cond delay="0"/>
                                          </p:stCondLst>
                                        </p:cTn>
                                        <p:tgtEl>
                                          <p:spTgt spid="37"/>
                                        </p:tgtEl>
                                        <p:attrNameLst>
                                          <p:attrName>style.visibility</p:attrName>
                                        </p:attrNameLst>
                                      </p:cBhvr>
                                      <p:to>
                                        <p:strVal val="visible"/>
                                      </p:to>
                                    </p:set>
                                  </p:childTnLst>
                                </p:cTn>
                              </p:par>
                              <p:par>
                                <p:cTn id="149" presetID="1" presetClass="entr" presetSubtype="0" fill="hold" grpId="2" nodeType="withEffect">
                                  <p:stCondLst>
                                    <p:cond delay="500"/>
                                  </p:stCondLst>
                                  <p:childTnLst>
                                    <p:set>
                                      <p:cBhvr>
                                        <p:cTn id="150" dur="1" fill="hold">
                                          <p:stCondLst>
                                            <p:cond delay="0"/>
                                          </p:stCondLst>
                                        </p:cTn>
                                        <p:tgtEl>
                                          <p:spTgt spid="42"/>
                                        </p:tgtEl>
                                        <p:attrNameLst>
                                          <p:attrName>style.visibility</p:attrName>
                                        </p:attrNameLst>
                                      </p:cBhvr>
                                      <p:to>
                                        <p:strVal val="visible"/>
                                      </p:to>
                                    </p:set>
                                  </p:childTnLst>
                                </p:cTn>
                              </p:par>
                              <p:par>
                                <p:cTn id="151" presetID="1" presetClass="entr" presetSubtype="0" fill="hold" grpId="2" nodeType="withEffect">
                                  <p:stCondLst>
                                    <p:cond delay="500"/>
                                  </p:stCondLst>
                                  <p:childTnLst>
                                    <p:set>
                                      <p:cBhvr>
                                        <p:cTn id="152" dur="1" fill="hold">
                                          <p:stCondLst>
                                            <p:cond delay="0"/>
                                          </p:stCondLst>
                                        </p:cTn>
                                        <p:tgtEl>
                                          <p:spTgt spid="48"/>
                                        </p:tgtEl>
                                        <p:attrNameLst>
                                          <p:attrName>style.visibility</p:attrName>
                                        </p:attrNameLst>
                                      </p:cBhvr>
                                      <p:to>
                                        <p:strVal val="visible"/>
                                      </p:to>
                                    </p:set>
                                  </p:childTnLst>
                                </p:cTn>
                              </p:par>
                              <p:par>
                                <p:cTn id="153" presetID="1" presetClass="entr" presetSubtype="0" fill="hold" grpId="2" nodeType="withEffect">
                                  <p:stCondLst>
                                    <p:cond delay="500"/>
                                  </p:stCondLst>
                                  <p:childTnLst>
                                    <p:set>
                                      <p:cBhvr>
                                        <p:cTn id="154" dur="1" fill="hold">
                                          <p:stCondLst>
                                            <p:cond delay="0"/>
                                          </p:stCondLst>
                                        </p:cTn>
                                        <p:tgtEl>
                                          <p:spTgt spid="45"/>
                                        </p:tgtEl>
                                        <p:attrNameLst>
                                          <p:attrName>style.visibility</p:attrName>
                                        </p:attrNameLst>
                                      </p:cBhvr>
                                      <p:to>
                                        <p:strVal val="visible"/>
                                      </p:to>
                                    </p:set>
                                  </p:childTnLst>
                                </p:cTn>
                              </p:par>
                            </p:childTnLst>
                          </p:cTn>
                        </p:par>
                        <p:par>
                          <p:cTn id="155" fill="hold">
                            <p:stCondLst>
                              <p:cond delay="30500"/>
                            </p:stCondLst>
                            <p:childTnLst>
                              <p:par>
                                <p:cTn id="156" presetID="10" presetClass="entr" presetSubtype="0" fill="hold" grpId="0" nodeType="after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6" grpId="2"/>
      <p:bldP spid="13" grpId="0"/>
      <p:bldP spid="13" grpId="1"/>
      <p:bldP spid="13" grpId="2"/>
      <p:bldP spid="16" grpId="0" animBg="1"/>
      <p:bldP spid="19" grpId="0" animBg="1"/>
      <p:bldP spid="20" grpId="0"/>
      <p:bldP spid="20" grpId="1"/>
      <p:bldP spid="20" grpId="2"/>
      <p:bldP spid="24" grpId="0" animBg="1"/>
      <p:bldP spid="29" grpId="0"/>
      <p:bldP spid="29" grpId="1"/>
      <p:bldP spid="29" grpId="2"/>
      <p:bldP spid="33" grpId="0" animBg="1"/>
      <p:bldP spid="34" grpId="0"/>
      <p:bldP spid="34" grpId="1"/>
      <p:bldP spid="34" grpId="2"/>
      <p:bldP spid="35" grpId="0" animBg="1"/>
      <p:bldP spid="37" grpId="0"/>
      <p:bldP spid="37" grpId="1"/>
      <p:bldP spid="37" grpId="2"/>
      <p:bldP spid="40" grpId="0" animBg="1"/>
      <p:bldP spid="41" grpId="0" animBg="1"/>
      <p:bldP spid="42" grpId="0"/>
      <p:bldP spid="42" grpId="1"/>
      <p:bldP spid="42" grpId="2"/>
      <p:bldP spid="47" grpId="0" animBg="1"/>
      <p:bldP spid="48" grpId="0"/>
      <p:bldP spid="48" grpId="1"/>
      <p:bldP spid="48" grpId="2"/>
      <p:bldP spid="44" grpId="0" animBg="1"/>
      <p:bldP spid="45" grpId="0"/>
      <p:bldP spid="45" grpId="1"/>
      <p:bldP spid="45" grpId="2"/>
      <p:bldP spid="50" grpId="0"/>
      <p:bldP spid="3" grpId="0"/>
      <p:bldP spid="3" grpId="1"/>
      <p:bldP spid="3" grpId="2"/>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400" dirty="0" smtClean="0"/>
          </a:p>
          <a:p>
            <a:pPr marL="0" indent="0" algn="just">
              <a:buNone/>
            </a:pPr>
            <a:r>
              <a:rPr lang="tr-TR" sz="2400" dirty="0" smtClean="0"/>
              <a:t>	e-Fatura kayıtlı kullanıcılarının düzenleyeceği ihracat faturalarının e-fatura olarak düzenlenmesi imkanı </a:t>
            </a:r>
            <a:r>
              <a:rPr lang="tr-TR" sz="2400" b="1" dirty="0" smtClean="0"/>
              <a:t>sadece mal ihracında </a:t>
            </a:r>
            <a:r>
              <a:rPr lang="tr-TR" sz="2400" dirty="0" smtClean="0"/>
              <a:t>söz konusudur. </a:t>
            </a:r>
          </a:p>
          <a:p>
            <a:pPr marL="0" indent="0" algn="just">
              <a:buNone/>
            </a:pPr>
            <a:endParaRPr lang="tr-TR" sz="2400" dirty="0"/>
          </a:p>
          <a:p>
            <a:pPr marL="0" indent="0" algn="just">
              <a:buNone/>
            </a:pPr>
            <a:r>
              <a:rPr lang="tr-TR" sz="2400" dirty="0" smtClean="0"/>
              <a:t>	Hizmet ihracı bu kapsamda olmayıp eskisi gibi gönderici e-arşiv kullanıcısı ise e-arşiv fatura değilse kağıt fatura olarak düzenlemeye devam edecektir.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30</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Yurtdışına düzenlenen </a:t>
            </a:r>
            <a:r>
              <a:rPr lang="tr-TR" sz="2400" b="1" dirty="0" smtClean="0">
                <a:solidFill>
                  <a:srgbClr val="C00000"/>
                </a:solidFill>
              </a:rPr>
              <a:t>hizmet faturaları </a:t>
            </a:r>
            <a:r>
              <a:rPr lang="tr-TR" sz="2400" dirty="0" smtClean="0">
                <a:solidFill>
                  <a:srgbClr val="C00000"/>
                </a:solidFill>
              </a:rPr>
              <a:t>da ihracat         e-faturası şeklinde mi düzenlenmelidir?</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510547"/>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204864"/>
            <a:ext cx="8003232" cy="3921299"/>
          </a:xfrm>
        </p:spPr>
        <p:txBody>
          <a:bodyPr/>
          <a:lstStyle/>
          <a:p>
            <a:pPr marL="0" indent="0">
              <a:buNone/>
            </a:pPr>
            <a:endParaRPr lang="tr-TR" dirty="0"/>
          </a:p>
          <a:p>
            <a:pPr marL="0" indent="0" algn="just">
              <a:buNone/>
            </a:pPr>
            <a:r>
              <a:rPr lang="tr-TR" dirty="0"/>
              <a:t>	</a:t>
            </a:r>
            <a:r>
              <a:rPr lang="tr-TR" sz="2400" dirty="0" smtClean="0"/>
              <a:t>Proforma fatura 213 sayılı vergi usul kanununda kabul edilen </a:t>
            </a:r>
            <a:r>
              <a:rPr lang="tr-TR" sz="2400" b="1" dirty="0" smtClean="0"/>
              <a:t>gerçek bir fatura olmadığından </a:t>
            </a:r>
            <a:r>
              <a:rPr lang="tr-TR" sz="2400" u="sng" dirty="0" smtClean="0">
                <a:solidFill>
                  <a:srgbClr val="00B0F0"/>
                </a:solidFill>
              </a:rPr>
              <a:t>ve bir teklif olarak kabul edildiğinden</a:t>
            </a:r>
            <a:r>
              <a:rPr lang="tr-TR" sz="2400" dirty="0" smtClean="0">
                <a:solidFill>
                  <a:srgbClr val="00B0F0"/>
                </a:solidFill>
              </a:rPr>
              <a:t> </a:t>
            </a:r>
            <a:r>
              <a:rPr lang="tr-TR" sz="2400" dirty="0" smtClean="0"/>
              <a:t>kağıt ortamda düzenlenmeye devam edecektir.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31</a:t>
            </a:fld>
            <a:endParaRPr lang="tr-TR"/>
          </a:p>
        </p:txBody>
      </p:sp>
      <p:sp>
        <p:nvSpPr>
          <p:cNvPr id="2" name="Başlık 1"/>
          <p:cNvSpPr>
            <a:spLocks noGrp="1"/>
          </p:cNvSpPr>
          <p:nvPr>
            <p:ph type="title"/>
          </p:nvPr>
        </p:nvSpPr>
        <p:spPr/>
        <p:txBody>
          <a:bodyPr>
            <a:normAutofit/>
          </a:bodyPr>
          <a:lstStyle/>
          <a:p>
            <a:pPr algn="just"/>
            <a:r>
              <a:rPr lang="tr-TR" sz="2700" dirty="0" smtClean="0">
                <a:solidFill>
                  <a:srgbClr val="C00000"/>
                </a:solidFill>
              </a:rPr>
              <a:t>Yurtdışına çıkışlarda düzenlenen </a:t>
            </a:r>
            <a:r>
              <a:rPr lang="tr-TR" sz="2700" b="1" dirty="0" smtClean="0">
                <a:solidFill>
                  <a:srgbClr val="C00000"/>
                </a:solidFill>
              </a:rPr>
              <a:t>proforma faturalar </a:t>
            </a:r>
            <a:r>
              <a:rPr lang="tr-TR" sz="2700" dirty="0">
                <a:solidFill>
                  <a:srgbClr val="C00000"/>
                </a:solidFill>
              </a:rPr>
              <a:t>İ</a:t>
            </a:r>
            <a:r>
              <a:rPr lang="tr-TR" sz="2700" dirty="0" smtClean="0">
                <a:solidFill>
                  <a:srgbClr val="C00000"/>
                </a:solidFill>
              </a:rPr>
              <a:t>hracat e-Faturası kapsamında mıdır?	</a:t>
            </a:r>
            <a:r>
              <a:rPr lang="tr-TR" dirty="0" smtClean="0">
                <a:solidFill>
                  <a:srgbClr val="C00000"/>
                </a:solidFill>
              </a:rPr>
              <a:t>	</a:t>
            </a:r>
            <a:r>
              <a:rPr lang="tr-TR" dirty="0" smtClean="0"/>
              <a:t>	</a:t>
            </a:r>
            <a:endParaRPr lang="tr-T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3186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5184576"/>
          </a:xfrm>
        </p:spPr>
        <p:txBody>
          <a:bodyPr>
            <a:normAutofit fontScale="85000" lnSpcReduction="20000"/>
          </a:bodyPr>
          <a:lstStyle/>
          <a:p>
            <a:pPr marL="0" indent="0" algn="just">
              <a:buNone/>
            </a:pPr>
            <a:r>
              <a:rPr lang="tr-TR" dirty="0" smtClean="0"/>
              <a:t>	</a:t>
            </a:r>
            <a:r>
              <a:rPr lang="tr-TR" sz="2400" dirty="0" smtClean="0"/>
              <a:t>Tüm e-fatura uygulamalarında olduğu gibi </a:t>
            </a:r>
            <a:r>
              <a:rPr lang="tr-TR" sz="2400" dirty="0" err="1" smtClean="0"/>
              <a:t>Tax-free</a:t>
            </a:r>
            <a:r>
              <a:rPr lang="tr-TR" sz="2400" dirty="0" smtClean="0"/>
              <a:t> e-faturasında da </a:t>
            </a:r>
            <a:r>
              <a:rPr lang="tr-TR" sz="2400" b="1" dirty="0" smtClean="0"/>
              <a:t>iptal mekanizması </a:t>
            </a:r>
            <a:r>
              <a:rPr lang="tr-TR" sz="2400" dirty="0" smtClean="0"/>
              <a:t>yoktur. </a:t>
            </a:r>
          </a:p>
          <a:p>
            <a:pPr marL="0" indent="0" algn="just">
              <a:buNone/>
            </a:pPr>
            <a:r>
              <a:rPr lang="tr-TR" sz="2400" dirty="0" smtClean="0"/>
              <a:t>	</a:t>
            </a:r>
          </a:p>
          <a:p>
            <a:pPr marL="0" indent="0" algn="just">
              <a:buNone/>
            </a:pPr>
            <a:r>
              <a:rPr lang="tr-TR" sz="2400" dirty="0"/>
              <a:t>	</a:t>
            </a:r>
            <a:r>
              <a:rPr lang="tr-TR" sz="2400" dirty="0" smtClean="0"/>
              <a:t>Satış iadeleri ya da satış iptali gerektiren durumlarda gider pusulası ile ürün geri alınacak, böylece muhasebe kayıtlarına hem hasılat hem de gider kaydı yapılacaktır.</a:t>
            </a:r>
          </a:p>
          <a:p>
            <a:pPr marL="0" indent="0" algn="just">
              <a:buNone/>
            </a:pPr>
            <a:r>
              <a:rPr lang="tr-TR" sz="2400" dirty="0"/>
              <a:t>	</a:t>
            </a:r>
            <a:endParaRPr lang="tr-TR" sz="2400" dirty="0" smtClean="0"/>
          </a:p>
          <a:p>
            <a:pPr marL="0" indent="0" algn="just">
              <a:buNone/>
            </a:pPr>
            <a:r>
              <a:rPr lang="tr-TR" sz="2400" dirty="0"/>
              <a:t>	</a:t>
            </a:r>
            <a:r>
              <a:rPr lang="tr-TR" sz="2400" dirty="0" smtClean="0"/>
              <a:t>Bununla birlikte işlem karşılığında düzenlenen e-Fatura hali hazırda GTB sistemlerine gönderilmiş olduğu için </a:t>
            </a:r>
            <a:r>
              <a:rPr lang="tr-TR" sz="2400" b="1" dirty="0" smtClean="0"/>
              <a:t>haksız iadelerin önüne geçmek </a:t>
            </a:r>
            <a:r>
              <a:rPr lang="tr-TR" sz="2400" dirty="0" smtClean="0"/>
              <a:t>için yapılması gereken işlemler “e-Fatura Uygulaması Gümrük İşlemleri Kılavuzu (Versiyon 1.5) ”</a:t>
            </a:r>
            <a:r>
              <a:rPr lang="tr-TR" sz="2400" dirty="0" err="1" smtClean="0"/>
              <a:t>nun</a:t>
            </a:r>
            <a:r>
              <a:rPr lang="tr-TR" sz="2400" dirty="0" smtClean="0"/>
              <a:t> </a:t>
            </a:r>
            <a:r>
              <a:rPr lang="tr-TR" sz="2400" b="1" dirty="0" smtClean="0"/>
              <a:t>4.1.1 bölümünde ayrıntılı açıklamalara yer </a:t>
            </a:r>
            <a:r>
              <a:rPr lang="tr-TR" sz="2400" dirty="0" smtClean="0"/>
              <a:t>verilmiştir. </a:t>
            </a:r>
          </a:p>
          <a:p>
            <a:pPr marL="0" indent="0" algn="just">
              <a:buNone/>
            </a:pPr>
            <a:r>
              <a:rPr lang="tr-TR" sz="2400" dirty="0"/>
              <a:t>	</a:t>
            </a:r>
            <a:endParaRPr lang="tr-TR" sz="2400" dirty="0" smtClean="0"/>
          </a:p>
          <a:p>
            <a:pPr marL="0" indent="0" algn="just">
              <a:buNone/>
            </a:pPr>
            <a:r>
              <a:rPr lang="tr-TR" sz="2400" dirty="0"/>
              <a:t>	</a:t>
            </a:r>
            <a:r>
              <a:rPr lang="tr-TR" sz="2400" dirty="0" smtClean="0"/>
              <a:t>Satış iadesi / satış iptali olan fatura bilgileri </a:t>
            </a:r>
            <a:r>
              <a:rPr lang="tr-TR" sz="2400" b="1" dirty="0" smtClean="0">
                <a:solidFill>
                  <a:srgbClr val="FF0000"/>
                </a:solidFill>
              </a:rPr>
              <a:t>GİB tarafından oluşturulan </a:t>
            </a:r>
            <a:r>
              <a:rPr lang="tr-TR" sz="2400" b="1" u="sng" dirty="0" smtClean="0"/>
              <a:t>PORTAL üzerinden bildirilmesi zorunlu olup</a:t>
            </a:r>
            <a:r>
              <a:rPr lang="tr-TR" sz="2400" dirty="0" smtClean="0"/>
              <a:t>, ayrıca satıcılar bu işlemlere ait faturaları </a:t>
            </a:r>
            <a:r>
              <a:rPr lang="tr-TR" sz="2400" u="sng" dirty="0" smtClean="0">
                <a:solidFill>
                  <a:srgbClr val="0070C0"/>
                </a:solidFill>
              </a:rPr>
              <a:t>içeriği olmaksızın ve kişisel verilerin korunması mevzuatındaki hükümleri de dikkate alarak </a:t>
            </a:r>
            <a:r>
              <a:rPr lang="tr-TR" sz="2400" dirty="0" smtClean="0"/>
              <a:t>aracı kurumlarına </a:t>
            </a:r>
            <a:r>
              <a:rPr lang="tr-TR" sz="2400" b="1" dirty="0" smtClean="0"/>
              <a:t>İSTEĞE BAĞLI OLARAK </a:t>
            </a:r>
            <a:r>
              <a:rPr lang="tr-TR" sz="2400" dirty="0" smtClean="0"/>
              <a:t>(zorunlu değil), </a:t>
            </a:r>
            <a:r>
              <a:rPr lang="tr-TR" sz="2400" dirty="0" err="1" smtClean="0"/>
              <a:t>sms</a:t>
            </a:r>
            <a:r>
              <a:rPr lang="tr-TR" sz="2400" dirty="0" smtClean="0"/>
              <a:t>, mail, faks, web servis </a:t>
            </a:r>
            <a:r>
              <a:rPr lang="tr-TR" sz="2400" dirty="0" err="1" smtClean="0"/>
              <a:t>vb</a:t>
            </a:r>
            <a:r>
              <a:rPr lang="tr-TR" sz="2400" dirty="0" smtClean="0"/>
              <a:t> yöntemlerle bildirimini de yapabilirler.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32</a:t>
            </a:fld>
            <a:endParaRPr lang="tr-TR" dirty="0"/>
          </a:p>
        </p:txBody>
      </p:sp>
      <p:sp>
        <p:nvSpPr>
          <p:cNvPr id="2" name="Başlık 1"/>
          <p:cNvSpPr>
            <a:spLocks noGrp="1"/>
          </p:cNvSpPr>
          <p:nvPr>
            <p:ph type="title"/>
          </p:nvPr>
        </p:nvSpPr>
        <p:spPr/>
        <p:txBody>
          <a:bodyPr>
            <a:normAutofit/>
          </a:bodyPr>
          <a:lstStyle/>
          <a:p>
            <a:pPr algn="just"/>
            <a:r>
              <a:rPr lang="tr-TR" sz="2400" dirty="0">
                <a:solidFill>
                  <a:srgbClr val="FF0000"/>
                </a:solidFill>
              </a:rPr>
              <a:t>	</a:t>
            </a:r>
            <a:r>
              <a:rPr lang="tr-TR" sz="2400" dirty="0" err="1" smtClean="0">
                <a:solidFill>
                  <a:srgbClr val="C00000"/>
                </a:solidFill>
              </a:rPr>
              <a:t>Tax-Free</a:t>
            </a:r>
            <a:r>
              <a:rPr lang="tr-TR" sz="2400" dirty="0" smtClean="0">
                <a:solidFill>
                  <a:srgbClr val="C00000"/>
                </a:solidFill>
              </a:rPr>
              <a:t> faturalarının e-Fatura olarak düzenlemesinde </a:t>
            </a:r>
            <a:r>
              <a:rPr lang="tr-TR" sz="2400" b="1" dirty="0" smtClean="0">
                <a:solidFill>
                  <a:srgbClr val="C00000"/>
                </a:solidFill>
              </a:rPr>
              <a:t>fatura iptali </a:t>
            </a:r>
            <a:r>
              <a:rPr lang="tr-TR" sz="2400" dirty="0" smtClean="0">
                <a:solidFill>
                  <a:srgbClr val="C00000"/>
                </a:solidFill>
              </a:rPr>
              <a:t>nasıl olacaktır? </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11186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68760"/>
            <a:ext cx="8352928" cy="5184576"/>
          </a:xfrm>
        </p:spPr>
        <p:txBody>
          <a:bodyPr>
            <a:normAutofit fontScale="70000" lnSpcReduction="20000"/>
          </a:bodyPr>
          <a:lstStyle/>
          <a:p>
            <a:pPr marL="0" indent="0" algn="just">
              <a:buNone/>
            </a:pPr>
            <a:r>
              <a:rPr lang="tr-TR" dirty="0"/>
              <a:t>	</a:t>
            </a:r>
            <a:r>
              <a:rPr lang="tr-TR" sz="2600" dirty="0" smtClean="0"/>
              <a:t>Bedelsiz ihracatta da mal çıkışında GÇB düzenlenip düzenlenmediğine göre ihracat e-faturası düzenlenecek olup GÇB ekinde düzenlenmediği müddetçe gönderici        e-arşiv kullanıcısı ise e-arşiv fatura değilse kağıt fatura olarak düzenlemeye devam edecektir. </a:t>
            </a:r>
          </a:p>
          <a:p>
            <a:pPr marL="0" indent="0" algn="just">
              <a:buNone/>
            </a:pPr>
            <a:endParaRPr lang="tr-TR" sz="2600" dirty="0"/>
          </a:p>
          <a:p>
            <a:pPr marL="0" indent="0" algn="just">
              <a:buNone/>
            </a:pPr>
            <a:r>
              <a:rPr lang="tr-TR" sz="2600" dirty="0" smtClean="0"/>
              <a:t>	Bununla birlikte bedelsiz gönderilen mallar bir GÇB ile çıkacaksa faturası mutlaka e-Fatura olmak zorundadır. </a:t>
            </a:r>
          </a:p>
          <a:p>
            <a:pPr marL="0" indent="0" algn="just">
              <a:buNone/>
            </a:pPr>
            <a:endParaRPr lang="tr-TR" sz="2600" dirty="0"/>
          </a:p>
          <a:p>
            <a:pPr marL="0" indent="0" algn="just">
              <a:buNone/>
            </a:pPr>
            <a:r>
              <a:rPr lang="tr-TR" sz="2600" dirty="0" smtClean="0"/>
              <a:t>	Fatura bedeli sıfır olabilir, ancak gümrük kıymetine esas bedel sıfır olamadığından uygulamanın ilk günlerinde bu hususta aksaklıklar olmuştur, söz konusu durum faturanın bedelsiz olduğunda fatura bedelinin sıfır olabileceği şeklinde gümrük yazılımında güncelleme yapılarak çözülebilecektir. Gümrük sistemi bedelsiz ihracat durumlarında fatura bedelinin sıfır olmasını sorun olarak görmemesi gerekir. </a:t>
            </a:r>
          </a:p>
          <a:p>
            <a:pPr marL="0" indent="0" algn="just">
              <a:buNone/>
            </a:pPr>
            <a:endParaRPr lang="tr-TR" sz="2600" dirty="0"/>
          </a:p>
          <a:p>
            <a:pPr marL="0" indent="0" algn="just">
              <a:buNone/>
            </a:pPr>
            <a:r>
              <a:rPr lang="tr-TR" sz="2600" dirty="0"/>
              <a:t>	</a:t>
            </a:r>
            <a:r>
              <a:rPr lang="tr-TR" sz="2600" dirty="0" smtClean="0"/>
              <a:t>Gerekli geliştirme yapılana kadar söz konusu faturalar matbu fatura olarak düzenlenebilir.</a:t>
            </a:r>
          </a:p>
          <a:p>
            <a:pPr marL="0" indent="0" algn="just">
              <a:buNone/>
            </a:pPr>
            <a:endParaRPr lang="tr-TR" sz="2600" dirty="0" smtClean="0"/>
          </a:p>
          <a:p>
            <a:pPr marL="0" indent="0" algn="just">
              <a:buNone/>
            </a:pPr>
            <a:r>
              <a:rPr lang="tr-TR" sz="2600" dirty="0"/>
              <a:t>	</a:t>
            </a:r>
          </a:p>
        </p:txBody>
      </p:sp>
      <p:sp>
        <p:nvSpPr>
          <p:cNvPr id="5" name="Slayt Numarası Yer Tutucusu 4"/>
          <p:cNvSpPr>
            <a:spLocks noGrp="1"/>
          </p:cNvSpPr>
          <p:nvPr>
            <p:ph type="sldNum" sz="quarter" idx="12"/>
          </p:nvPr>
        </p:nvSpPr>
        <p:spPr/>
        <p:txBody>
          <a:bodyPr/>
          <a:lstStyle/>
          <a:p>
            <a:fld id="{683D8C1D-9B45-4C43-A274-6EF94B876E06}" type="slidenum">
              <a:rPr lang="tr-TR" smtClean="0"/>
              <a:t>33</a:t>
            </a:fld>
            <a:endParaRPr lang="tr-TR"/>
          </a:p>
        </p:txBody>
      </p:sp>
      <p:sp>
        <p:nvSpPr>
          <p:cNvPr id="2" name="Başlık 1"/>
          <p:cNvSpPr>
            <a:spLocks noGrp="1"/>
          </p:cNvSpPr>
          <p:nvPr>
            <p:ph type="title"/>
          </p:nvPr>
        </p:nvSpPr>
        <p:spPr>
          <a:xfrm>
            <a:off x="457200" y="274638"/>
            <a:ext cx="8435280" cy="1143000"/>
          </a:xfrm>
        </p:spPr>
        <p:txBody>
          <a:bodyPr>
            <a:normAutofit/>
          </a:bodyPr>
          <a:lstStyle/>
          <a:p>
            <a:pPr algn="l"/>
            <a:r>
              <a:rPr lang="tr-TR" sz="2400" b="1" dirty="0" smtClean="0">
                <a:solidFill>
                  <a:srgbClr val="C00000"/>
                </a:solidFill>
              </a:rPr>
              <a:t>Bedelsiz </a:t>
            </a:r>
            <a:r>
              <a:rPr lang="tr-TR" sz="2400" b="1" dirty="0" err="1" smtClean="0">
                <a:solidFill>
                  <a:srgbClr val="C00000"/>
                </a:solidFill>
              </a:rPr>
              <a:t>ihracatlara</a:t>
            </a:r>
            <a:r>
              <a:rPr lang="tr-TR" sz="2400" b="1" dirty="0" smtClean="0">
                <a:solidFill>
                  <a:srgbClr val="C00000"/>
                </a:solidFill>
              </a:rPr>
              <a:t> ilişkin faturalar  da e-fatura kapsamında mıdır? </a:t>
            </a:r>
            <a:endParaRPr lang="tr-TR" sz="24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103905"/>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sz="2400" dirty="0" smtClean="0"/>
              <a:t>	Mikro ihracata ilişkin kesilecek faturalar gönderici     e-arşiv kullanıcısı ise e-arşiv fatura, değilse kağıt ortamında kesilmeye devam edilecektir. </a:t>
            </a:r>
          </a:p>
          <a:p>
            <a:pPr marL="0" indent="0" algn="just">
              <a:buNone/>
            </a:pPr>
            <a:endParaRPr lang="tr-TR" sz="2400" dirty="0" smtClean="0"/>
          </a:p>
          <a:p>
            <a:pPr marL="0" indent="0" algn="just">
              <a:buNone/>
            </a:pPr>
            <a:r>
              <a:rPr lang="tr-TR" sz="2400" dirty="0"/>
              <a:t>	</a:t>
            </a:r>
            <a:r>
              <a:rPr lang="tr-TR" sz="2400" dirty="0" smtClean="0"/>
              <a:t>Gerek </a:t>
            </a:r>
            <a:r>
              <a:rPr lang="tr-TR" sz="2400" dirty="0" err="1" smtClean="0"/>
              <a:t>GTB’nin</a:t>
            </a:r>
            <a:r>
              <a:rPr lang="tr-TR" sz="2400" dirty="0" smtClean="0"/>
              <a:t> gerek Başkanlığın bu konuda bir düzenlemesi bulunmamakta olup, aksi belirtilmediği sürece matbu (kağıt/e-Arşiv) fatura düzenlenmeye devam edilecektir.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34</a:t>
            </a:fld>
            <a:endParaRPr lang="tr-TR" dirty="0"/>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b="1" dirty="0" smtClean="0">
                <a:solidFill>
                  <a:srgbClr val="C00000"/>
                </a:solidFill>
              </a:rPr>
              <a:t>Elektronik Ticaret Gümrük Beyanı</a:t>
            </a:r>
            <a:r>
              <a:rPr lang="tr-TR" sz="2400" dirty="0" smtClean="0">
                <a:solidFill>
                  <a:srgbClr val="C00000"/>
                </a:solidFill>
              </a:rPr>
              <a:t> (ETGB) ile yapılan mikro ihracat da e-Fatura kapsamında mıdır? </a:t>
            </a:r>
            <a:endParaRPr lang="tr-TR" sz="2400" dirty="0">
              <a:solidFill>
                <a:srgbClr val="C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87853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4"/>
            <a:ext cx="8229600" cy="3921299"/>
          </a:xfrm>
        </p:spPr>
        <p:txBody>
          <a:bodyPr>
            <a:normAutofit fontScale="92500" lnSpcReduction="10000"/>
          </a:bodyPr>
          <a:lstStyle/>
          <a:p>
            <a:pPr marL="0" indent="0" algn="just">
              <a:spcAft>
                <a:spcPts val="600"/>
              </a:spcAft>
              <a:buNone/>
            </a:pPr>
            <a:r>
              <a:rPr lang="tr-TR" sz="2600" dirty="0" smtClean="0"/>
              <a:t>	GÇB ekinde, serbest bölgedeki alıcıya çıkan mallara ilişkin faturalar bir e-fatura olacağı için e-fatura gönderilirken </a:t>
            </a:r>
            <a:r>
              <a:rPr lang="tr-TR" sz="2600" b="1" dirty="0" err="1" smtClean="0">
                <a:solidFill>
                  <a:srgbClr val="00B0F0"/>
                </a:solidFill>
              </a:rPr>
              <a:t>GTB'nin</a:t>
            </a:r>
            <a:r>
              <a:rPr lang="tr-TR" sz="2600" b="1" dirty="0" smtClean="0">
                <a:solidFill>
                  <a:srgbClr val="00B0F0"/>
                </a:solidFill>
              </a:rPr>
              <a:t> </a:t>
            </a:r>
            <a:r>
              <a:rPr lang="tr-TR" sz="2600" b="1" dirty="0" err="1" smtClean="0">
                <a:solidFill>
                  <a:srgbClr val="00B0F0"/>
                </a:solidFill>
              </a:rPr>
              <a:t>VKN'si</a:t>
            </a:r>
            <a:r>
              <a:rPr lang="tr-TR" sz="2600" b="1" dirty="0" smtClean="0">
                <a:solidFill>
                  <a:srgbClr val="00B0F0"/>
                </a:solidFill>
              </a:rPr>
              <a:t> seçilerek </a:t>
            </a:r>
            <a:r>
              <a:rPr lang="tr-TR" sz="2600" dirty="0" smtClean="0"/>
              <a:t>gönderilmelidir. </a:t>
            </a:r>
          </a:p>
          <a:p>
            <a:pPr marL="0" indent="0" algn="just">
              <a:spcAft>
                <a:spcPts val="600"/>
              </a:spcAft>
              <a:buNone/>
            </a:pPr>
            <a:r>
              <a:rPr lang="tr-TR" sz="2600" dirty="0"/>
              <a:t>	</a:t>
            </a:r>
            <a:r>
              <a:rPr lang="tr-TR" sz="2600" dirty="0" smtClean="0"/>
              <a:t>Böylece elektronik olarak düzenlenen fatura </a:t>
            </a:r>
            <a:r>
              <a:rPr lang="tr-TR" sz="2600" dirty="0" err="1" smtClean="0"/>
              <a:t>GTB'nin</a:t>
            </a:r>
            <a:r>
              <a:rPr lang="tr-TR" sz="2600" dirty="0" smtClean="0"/>
              <a:t> posta kutusuna düşecektir. </a:t>
            </a:r>
            <a:endParaRPr lang="tr-TR" sz="2600" dirty="0"/>
          </a:p>
          <a:p>
            <a:pPr marL="0" indent="0" algn="just">
              <a:spcAft>
                <a:spcPts val="600"/>
              </a:spcAft>
              <a:buNone/>
            </a:pPr>
            <a:r>
              <a:rPr lang="tr-TR" sz="2600" dirty="0" smtClean="0"/>
              <a:t>	e-Fatura uygulaması kapsamında işlemin sıhhati için e-Faturalar yalnızca bir posta kutusuna gönderilmektedir.</a:t>
            </a:r>
          </a:p>
          <a:p>
            <a:pPr marL="0" indent="0" algn="just">
              <a:spcAft>
                <a:spcPts val="600"/>
              </a:spcAft>
              <a:buNone/>
            </a:pPr>
            <a:r>
              <a:rPr lang="tr-TR" sz="2600" dirty="0"/>
              <a:t>	</a:t>
            </a:r>
            <a:r>
              <a:rPr lang="tr-TR" sz="2600" dirty="0" smtClean="0"/>
              <a:t>Serbest bölgedeki alıcı e-fatura kullanıcısı ise faturanın XML hali </a:t>
            </a:r>
            <a:r>
              <a:rPr lang="tr-TR" sz="2600" dirty="0" smtClean="0">
                <a:solidFill>
                  <a:srgbClr val="00B0F0"/>
                </a:solidFill>
              </a:rPr>
              <a:t>harici elektronik bir kanaldan (mail vb.) alıcıya ulaştırılmalıdır. </a:t>
            </a:r>
            <a:endParaRPr lang="tr-TR" sz="2600" dirty="0">
              <a:solidFill>
                <a:srgbClr val="00B0F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35</a:t>
            </a:fld>
            <a:endParaRPr lang="tr-TR"/>
          </a:p>
        </p:txBody>
      </p:sp>
      <p:sp>
        <p:nvSpPr>
          <p:cNvPr id="2" name="Başlık 1"/>
          <p:cNvSpPr>
            <a:spLocks noGrp="1"/>
          </p:cNvSpPr>
          <p:nvPr>
            <p:ph type="title"/>
          </p:nvPr>
        </p:nvSpPr>
        <p:spPr/>
        <p:txBody>
          <a:bodyPr>
            <a:normAutofit fontScale="90000"/>
          </a:bodyPr>
          <a:lstStyle/>
          <a:p>
            <a:pPr algn="just"/>
            <a:r>
              <a:rPr lang="tr-TR" dirty="0" smtClean="0"/>
              <a:t/>
            </a:r>
            <a:br>
              <a:rPr lang="tr-TR" dirty="0" smtClean="0"/>
            </a:br>
            <a:r>
              <a:rPr lang="tr-TR" dirty="0" smtClean="0"/>
              <a:t>	</a:t>
            </a:r>
            <a:r>
              <a:rPr lang="tr-TR" sz="2700" dirty="0" smtClean="0">
                <a:solidFill>
                  <a:srgbClr val="C00000"/>
                </a:solidFill>
              </a:rPr>
              <a:t>GTB üzerinden giden e-Faturalar Alıcı firma olan Serbest bölgedeki şirketin e-Fatura posta kutusuna düşecek mi ? Serbest bölgedeki e-fatura kayıtlı kullanıcısı olan alıcı firmaya faturanın teslimi nasıl olacaktır ? </a:t>
            </a:r>
            <a:endParaRPr lang="tr-TR" sz="27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6605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buNone/>
            </a:pPr>
            <a:r>
              <a:rPr lang="tr-TR" dirty="0"/>
              <a:t>	</a:t>
            </a:r>
            <a:r>
              <a:rPr lang="tr-TR" sz="2400" b="1" dirty="0" smtClean="0">
                <a:solidFill>
                  <a:srgbClr val="C00000"/>
                </a:solidFill>
              </a:rPr>
              <a:t>Özel Fatura </a:t>
            </a:r>
            <a:r>
              <a:rPr lang="tr-TR" sz="2400" dirty="0" smtClean="0"/>
              <a:t>düzenlenmesi durumu sadece </a:t>
            </a:r>
            <a:r>
              <a:rPr lang="tr-TR" sz="2400" b="1" dirty="0" smtClean="0">
                <a:solidFill>
                  <a:srgbClr val="00B0F0"/>
                </a:solidFill>
              </a:rPr>
              <a:t>bavul ticareti</a:t>
            </a:r>
            <a:r>
              <a:rPr lang="tr-TR" sz="2400" dirty="0" smtClean="0"/>
              <a:t> uygulamasında vardır. </a:t>
            </a:r>
          </a:p>
          <a:p>
            <a:pPr marL="0" indent="0" algn="just">
              <a:buNone/>
            </a:pPr>
            <a:endParaRPr lang="tr-TR" sz="2400" dirty="0"/>
          </a:p>
          <a:p>
            <a:pPr marL="0" indent="0" algn="just">
              <a:buNone/>
            </a:pPr>
            <a:r>
              <a:rPr lang="tr-TR" sz="2400" dirty="0" smtClean="0"/>
              <a:t>	Özel fatura diye adlandırılan uygulama </a:t>
            </a:r>
            <a:r>
              <a:rPr lang="tr-TR" sz="2400" u="sng" dirty="0" smtClean="0"/>
              <a:t>fatura ve </a:t>
            </a:r>
            <a:r>
              <a:rPr lang="tr-TR" sz="2400" u="sng" dirty="0" err="1" smtClean="0"/>
              <a:t>GÇB’nin</a:t>
            </a:r>
            <a:r>
              <a:rPr lang="tr-TR" sz="2400" u="sng" dirty="0" smtClean="0"/>
              <a:t> tek belgede birleştirilmiş halidir</a:t>
            </a:r>
            <a:r>
              <a:rPr lang="tr-TR" sz="2400" dirty="0" smtClean="0"/>
              <a:t>. </a:t>
            </a:r>
          </a:p>
          <a:p>
            <a:pPr marL="0" indent="0" algn="just">
              <a:buNone/>
            </a:pPr>
            <a:endParaRPr lang="tr-TR" sz="2400" dirty="0"/>
          </a:p>
          <a:p>
            <a:pPr marL="0" indent="0" algn="just">
              <a:buNone/>
            </a:pPr>
            <a:r>
              <a:rPr lang="tr-TR" sz="2400" dirty="0" smtClean="0"/>
              <a:t>	Belgenin hukuki yapısında bir değişikliğe gidilmediği sürece uygulama eskiden olduğu gibi, </a:t>
            </a:r>
            <a:r>
              <a:rPr lang="tr-TR" sz="2400" dirty="0" smtClean="0">
                <a:solidFill>
                  <a:srgbClr val="00B0F0"/>
                </a:solidFill>
              </a:rPr>
              <a:t>matbu haldeki fatura düzenlenerek</a:t>
            </a:r>
            <a:r>
              <a:rPr lang="tr-TR" sz="2400" dirty="0" smtClean="0"/>
              <a:t> işlemeye devam edecektir.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36</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Yabancılara </a:t>
            </a:r>
            <a:r>
              <a:rPr lang="tr-TR" sz="2400" b="1" dirty="0" smtClean="0">
                <a:solidFill>
                  <a:srgbClr val="C00000"/>
                </a:solidFill>
              </a:rPr>
              <a:t>Özel Fatura </a:t>
            </a:r>
            <a:r>
              <a:rPr lang="tr-TR" sz="2400" dirty="0" smtClean="0">
                <a:solidFill>
                  <a:srgbClr val="C00000"/>
                </a:solidFill>
              </a:rPr>
              <a:t>düzenlenmesi durumundaki ihracat işlemlerinde de e-Fatura olarak mı düzenlenmelidir? </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82631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8229600" cy="3993307"/>
          </a:xfrm>
        </p:spPr>
        <p:txBody>
          <a:bodyPr>
            <a:normAutofit lnSpcReduction="10000"/>
          </a:bodyPr>
          <a:lstStyle/>
          <a:p>
            <a:pPr marL="0" indent="0" algn="just">
              <a:buNone/>
            </a:pPr>
            <a:r>
              <a:rPr lang="tr-TR" sz="2000" dirty="0" smtClean="0"/>
              <a:t>          Kastedilen </a:t>
            </a:r>
            <a:r>
              <a:rPr lang="tr-TR" sz="1800" i="1" dirty="0" err="1" smtClean="0"/>
              <a:t>BuyerCustomerParty</a:t>
            </a:r>
            <a:r>
              <a:rPr lang="tr-TR" sz="1800" i="1" dirty="0" smtClean="0"/>
              <a:t>/</a:t>
            </a:r>
            <a:r>
              <a:rPr lang="tr-TR" sz="1800" i="1" dirty="0" err="1" smtClean="0"/>
              <a:t>Party</a:t>
            </a:r>
            <a:r>
              <a:rPr lang="tr-TR" sz="1800" i="1" dirty="0" smtClean="0"/>
              <a:t>/</a:t>
            </a:r>
            <a:r>
              <a:rPr lang="tr-TR" sz="1800" i="1" dirty="0" err="1" smtClean="0"/>
              <a:t>PartyLegalEntity</a:t>
            </a:r>
            <a:r>
              <a:rPr lang="tr-TR" sz="1800" i="1" dirty="0" smtClean="0"/>
              <a:t>/</a:t>
            </a:r>
            <a:r>
              <a:rPr lang="tr-TR" sz="1800" i="1" dirty="0" err="1" smtClean="0"/>
              <a:t>CompanyID</a:t>
            </a:r>
            <a:r>
              <a:rPr lang="tr-TR" sz="2000" dirty="0" smtClean="0"/>
              <a:t> ise kılavuzda şu şekilde belirtilmiştir; </a:t>
            </a:r>
          </a:p>
          <a:p>
            <a:pPr marL="0" indent="0" algn="just">
              <a:buNone/>
            </a:pPr>
            <a:endParaRPr lang="tr-TR" sz="2000" dirty="0"/>
          </a:p>
          <a:p>
            <a:pPr marL="0" indent="0" algn="just">
              <a:buNone/>
            </a:pPr>
            <a:r>
              <a:rPr lang="tr-TR" sz="2000" dirty="0" smtClean="0"/>
              <a:t>	"</a:t>
            </a:r>
            <a:r>
              <a:rPr lang="tr-TR" sz="2000" b="1" i="1" dirty="0" err="1" smtClean="0"/>
              <a:t>Party</a:t>
            </a:r>
            <a:r>
              <a:rPr lang="tr-TR" sz="2000" b="1" i="1" dirty="0" smtClean="0"/>
              <a:t>/</a:t>
            </a:r>
            <a:r>
              <a:rPr lang="tr-TR" sz="2000" b="1" i="1" dirty="0" err="1" smtClean="0"/>
              <a:t>PartyLegalEntity</a:t>
            </a:r>
            <a:r>
              <a:rPr lang="tr-TR" sz="2000" b="1" i="1" dirty="0" smtClean="0"/>
              <a:t>/</a:t>
            </a:r>
            <a:r>
              <a:rPr lang="tr-TR" sz="2000" b="1" i="1" dirty="0" err="1" smtClean="0"/>
              <a:t>CompanyID</a:t>
            </a:r>
            <a:r>
              <a:rPr lang="tr-TR" sz="2000" dirty="0" smtClean="0"/>
              <a:t>: Malı satın alan kurumun ilgili ülkedeki vergi kayıt kodu" </a:t>
            </a:r>
          </a:p>
          <a:p>
            <a:pPr marL="0" indent="0" algn="just">
              <a:buNone/>
            </a:pPr>
            <a:endParaRPr lang="tr-TR" sz="2000" dirty="0"/>
          </a:p>
          <a:p>
            <a:pPr marL="0" indent="0" algn="just">
              <a:buNone/>
            </a:pPr>
            <a:r>
              <a:rPr lang="tr-TR" sz="2000" dirty="0" smtClean="0"/>
              <a:t>	Bu alan zorunlu olarak belirlenmemiştir. </a:t>
            </a:r>
          </a:p>
          <a:p>
            <a:pPr marL="0" indent="0" algn="just">
              <a:buNone/>
            </a:pPr>
            <a:endParaRPr lang="tr-TR" sz="2000" dirty="0"/>
          </a:p>
          <a:p>
            <a:pPr marL="0" indent="0" algn="just">
              <a:buNone/>
            </a:pPr>
            <a:r>
              <a:rPr lang="tr-TR" sz="2000" dirty="0" smtClean="0"/>
              <a:t>	Bilinmiyor ise bu alan boş geçilebilir. </a:t>
            </a:r>
          </a:p>
          <a:p>
            <a:pPr marL="0" indent="0" algn="just">
              <a:buNone/>
            </a:pPr>
            <a:endParaRPr lang="tr-TR" sz="2000" dirty="0"/>
          </a:p>
          <a:p>
            <a:pPr marL="0" indent="0" algn="just">
              <a:buNone/>
            </a:pPr>
            <a:r>
              <a:rPr lang="tr-TR" sz="2000" dirty="0" smtClean="0"/>
              <a:t>	Yurtdışındaki firmanın firma </a:t>
            </a:r>
            <a:r>
              <a:rPr lang="tr-TR" sz="2000" dirty="0" err="1" smtClean="0"/>
              <a:t>ID’si</a:t>
            </a:r>
            <a:r>
              <a:rPr lang="tr-TR" sz="2000" dirty="0" smtClean="0"/>
              <a:t>, gönderilecek ülkenin mevzuatına göre bizdeki </a:t>
            </a:r>
            <a:r>
              <a:rPr lang="tr-TR" sz="2000" dirty="0" err="1" smtClean="0"/>
              <a:t>VKN’ye</a:t>
            </a:r>
            <a:r>
              <a:rPr lang="tr-TR" sz="2000" dirty="0" smtClean="0"/>
              <a:t> karşılık gelen numaradır. </a:t>
            </a:r>
            <a:endParaRPr lang="tr-TR" sz="20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37</a:t>
            </a:fld>
            <a:endParaRPr lang="tr-TR" dirty="0"/>
          </a:p>
        </p:txBody>
      </p:sp>
      <p:sp>
        <p:nvSpPr>
          <p:cNvPr id="2" name="Başlık 1"/>
          <p:cNvSpPr>
            <a:spLocks noGrp="1"/>
          </p:cNvSpPr>
          <p:nvPr>
            <p:ph type="title"/>
          </p:nvPr>
        </p:nvSpPr>
        <p:spPr/>
        <p:txBody>
          <a:bodyPr>
            <a:normAutofit fontScale="90000"/>
          </a:bodyPr>
          <a:lstStyle/>
          <a:p>
            <a:pPr algn="just"/>
            <a:r>
              <a:rPr lang="tr-TR" dirty="0" smtClean="0"/>
              <a:t>	</a:t>
            </a:r>
            <a:r>
              <a:rPr lang="tr-TR" sz="2700" b="1" dirty="0" err="1" smtClean="0">
                <a:solidFill>
                  <a:srgbClr val="C00000"/>
                </a:solidFill>
              </a:rPr>
              <a:t>Buyer</a:t>
            </a:r>
            <a:r>
              <a:rPr lang="tr-TR" sz="2700" b="1" dirty="0" smtClean="0">
                <a:solidFill>
                  <a:srgbClr val="C00000"/>
                </a:solidFill>
              </a:rPr>
              <a:t> </a:t>
            </a:r>
            <a:r>
              <a:rPr lang="tr-TR" sz="2700" b="1" dirty="0" err="1" smtClean="0">
                <a:solidFill>
                  <a:srgbClr val="C00000"/>
                </a:solidFill>
              </a:rPr>
              <a:t>Customer</a:t>
            </a:r>
            <a:r>
              <a:rPr lang="tr-TR" sz="2700" b="1" dirty="0" smtClean="0">
                <a:solidFill>
                  <a:srgbClr val="C00000"/>
                </a:solidFill>
              </a:rPr>
              <a:t> </a:t>
            </a:r>
            <a:r>
              <a:rPr lang="tr-TR" sz="2700" b="1" dirty="0" err="1" smtClean="0">
                <a:solidFill>
                  <a:srgbClr val="C00000"/>
                </a:solidFill>
              </a:rPr>
              <a:t>Party</a:t>
            </a:r>
            <a:r>
              <a:rPr lang="tr-TR" sz="2700" b="1" dirty="0" smtClean="0">
                <a:solidFill>
                  <a:srgbClr val="C00000"/>
                </a:solidFill>
              </a:rPr>
              <a:t> </a:t>
            </a:r>
            <a:r>
              <a:rPr lang="tr-TR" sz="2700" dirty="0" smtClean="0">
                <a:solidFill>
                  <a:srgbClr val="C00000"/>
                </a:solidFill>
              </a:rPr>
              <a:t>alanındaki firma </a:t>
            </a:r>
            <a:r>
              <a:rPr lang="tr-TR" sz="2700" b="1" dirty="0" err="1" smtClean="0">
                <a:solidFill>
                  <a:srgbClr val="C00000"/>
                </a:solidFill>
              </a:rPr>
              <a:t>ID'sini</a:t>
            </a:r>
            <a:r>
              <a:rPr lang="tr-TR" sz="2700" dirty="0" smtClean="0">
                <a:solidFill>
                  <a:srgbClr val="C00000"/>
                </a:solidFill>
              </a:rPr>
              <a:t> firmalar/mükellefler nereden elde edecekler? Bu ID hiç yoksa nasıl hareket edilecek? </a:t>
            </a:r>
            <a:endParaRPr lang="tr-TR" sz="27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19003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8229600" cy="4525963"/>
          </a:xfrm>
        </p:spPr>
        <p:txBody>
          <a:bodyPr>
            <a:normAutofit fontScale="92500" lnSpcReduction="20000"/>
          </a:bodyPr>
          <a:lstStyle/>
          <a:p>
            <a:pPr marL="0" indent="0" algn="just">
              <a:buNone/>
            </a:pPr>
            <a:r>
              <a:rPr lang="tr-TR" dirty="0"/>
              <a:t>	</a:t>
            </a:r>
            <a:r>
              <a:rPr lang="tr-TR" sz="2400" dirty="0" smtClean="0"/>
              <a:t>Referans </a:t>
            </a:r>
            <a:r>
              <a:rPr lang="tr-TR" sz="2400" dirty="0"/>
              <a:t>numaraları </a:t>
            </a:r>
            <a:r>
              <a:rPr lang="tr-TR" sz="2400" b="1" dirty="0"/>
              <a:t>sistem yanıtı </a:t>
            </a:r>
            <a:r>
              <a:rPr lang="tr-TR" sz="2400" dirty="0"/>
              <a:t>içerisinde </a:t>
            </a:r>
            <a:r>
              <a:rPr lang="tr-TR" sz="2400" dirty="0" smtClean="0"/>
              <a:t>gelmektedir. </a:t>
            </a:r>
          </a:p>
          <a:p>
            <a:pPr marL="0" indent="0" algn="just">
              <a:buNone/>
            </a:pPr>
            <a:r>
              <a:rPr lang="tr-TR" sz="2400" dirty="0"/>
              <a:t>	</a:t>
            </a:r>
            <a:endParaRPr lang="tr-TR" sz="2400" dirty="0" smtClean="0"/>
          </a:p>
          <a:p>
            <a:pPr marL="0" indent="0" algn="just">
              <a:buNone/>
            </a:pPr>
            <a:r>
              <a:rPr lang="tr-TR" sz="2400" dirty="0"/>
              <a:t>	</a:t>
            </a:r>
            <a:r>
              <a:rPr lang="tr-TR" sz="2400" dirty="0" smtClean="0"/>
              <a:t>Sistem yanıtı içinde referans numarasının okunabilmesi için, yazılımcınızdan teknik destek alınması ve gerekli güncellemelerin yapılması gerekmektedir.</a:t>
            </a:r>
          </a:p>
          <a:p>
            <a:pPr marL="0" indent="0" algn="just">
              <a:buNone/>
            </a:pPr>
            <a:r>
              <a:rPr lang="tr-TR" sz="2400" dirty="0"/>
              <a:t>	</a:t>
            </a:r>
            <a:endParaRPr lang="tr-TR" sz="2400" dirty="0" smtClean="0"/>
          </a:p>
          <a:p>
            <a:pPr marL="0" indent="0" algn="just">
              <a:buNone/>
            </a:pPr>
            <a:r>
              <a:rPr lang="tr-TR" sz="2400" dirty="0" smtClean="0"/>
              <a:t>	Portal kullanıcıları için de gerekli geliştirme çalışmaları devam etmekte olup, bu ay (Temmuz 2017)  içinde tamamlanacaktır. </a:t>
            </a:r>
          </a:p>
          <a:p>
            <a:pPr marL="0" indent="0" algn="just">
              <a:buNone/>
            </a:pPr>
            <a:r>
              <a:rPr lang="tr-TR" sz="2400" dirty="0" smtClean="0"/>
              <a:t>	</a:t>
            </a:r>
            <a:endParaRPr lang="tr-TR" sz="2400" dirty="0"/>
          </a:p>
          <a:p>
            <a:pPr marL="0" indent="0" algn="just">
              <a:buNone/>
            </a:pPr>
            <a:r>
              <a:rPr lang="tr-TR" sz="2400" dirty="0" smtClean="0"/>
              <a:t>	 Referans numarasını sistem yanıtı içinde yazılımı güncel olmadığı için </a:t>
            </a:r>
            <a:r>
              <a:rPr lang="tr-TR" sz="2400" u="sng" dirty="0" smtClean="0"/>
              <a:t>göremeyen ihracatçı mükelleflerimiz</a:t>
            </a:r>
            <a:r>
              <a:rPr lang="tr-TR" sz="2400" dirty="0" smtClean="0"/>
              <a:t>, </a:t>
            </a:r>
            <a:r>
              <a:rPr lang="tr-TR" sz="2400" b="1" dirty="0" smtClean="0">
                <a:solidFill>
                  <a:srgbClr val="00B0F0"/>
                </a:solidFill>
              </a:rPr>
              <a:t>GTB </a:t>
            </a:r>
            <a:r>
              <a:rPr lang="tr-TR" sz="2400" b="1" dirty="0" err="1" smtClean="0">
                <a:solidFill>
                  <a:srgbClr val="00B0F0"/>
                </a:solidFill>
              </a:rPr>
              <a:t>Portalına</a:t>
            </a:r>
            <a:r>
              <a:rPr lang="tr-TR" sz="2400" b="1" dirty="0" smtClean="0">
                <a:solidFill>
                  <a:srgbClr val="00B0F0"/>
                </a:solidFill>
              </a:rPr>
              <a:t> (efatura.gtb.gov.tr)  TPS sisteminde kullandıkları kendi </a:t>
            </a:r>
            <a:r>
              <a:rPr lang="tr-TR" sz="2400" b="1" dirty="0">
                <a:solidFill>
                  <a:srgbClr val="00B0F0"/>
                </a:solidFill>
              </a:rPr>
              <a:t>kullanıcı adı ve şifrelerini girerek </a:t>
            </a:r>
            <a:r>
              <a:rPr lang="tr-TR" sz="2400" b="1" dirty="0" smtClean="0">
                <a:solidFill>
                  <a:srgbClr val="00B0F0"/>
                </a:solidFill>
              </a:rPr>
              <a:t>de</a:t>
            </a:r>
            <a:r>
              <a:rPr lang="tr-TR" sz="2400" dirty="0" smtClean="0"/>
              <a:t>, e-Fatura’ya ait referans numarasını ve TPS kayıt tarihini sorgulayarak öğrenebilmektedirler.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38</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smtClean="0">
                <a:solidFill>
                  <a:srgbClr val="FF0000"/>
                </a:solidFill>
              </a:rPr>
              <a:t>	</a:t>
            </a:r>
            <a:r>
              <a:rPr lang="tr-TR" sz="2400" dirty="0" err="1" smtClean="0">
                <a:solidFill>
                  <a:srgbClr val="C00000"/>
                </a:solidFill>
              </a:rPr>
              <a:t>GTB'den</a:t>
            </a:r>
            <a:r>
              <a:rPr lang="tr-TR" sz="2400" dirty="0" smtClean="0">
                <a:solidFill>
                  <a:srgbClr val="C00000"/>
                </a:solidFill>
              </a:rPr>
              <a:t> gelen </a:t>
            </a:r>
            <a:r>
              <a:rPr lang="tr-TR" sz="2400" b="1" dirty="0" smtClean="0">
                <a:solidFill>
                  <a:srgbClr val="C00000"/>
                </a:solidFill>
              </a:rPr>
              <a:t>23 haneli referans numarası </a:t>
            </a:r>
            <a:r>
              <a:rPr lang="tr-TR" sz="2400" dirty="0" smtClean="0">
                <a:solidFill>
                  <a:srgbClr val="C00000"/>
                </a:solidFill>
              </a:rPr>
              <a:t>için bir web servis sunulabilir mi? Ya da GİB üzerinden sistem uygulama yanıtı olarak kullanıcılara iletilebilir mi? </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6259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060848"/>
            <a:ext cx="8229600" cy="4525963"/>
          </a:xfrm>
        </p:spPr>
        <p:txBody>
          <a:bodyPr>
            <a:normAutofit/>
          </a:bodyPr>
          <a:lstStyle/>
          <a:p>
            <a:pPr marL="0" indent="0" algn="just">
              <a:buNone/>
            </a:pPr>
            <a:r>
              <a:rPr lang="tr-TR" dirty="0"/>
              <a:t>	</a:t>
            </a:r>
            <a:r>
              <a:rPr lang="tr-TR" sz="2200" dirty="0"/>
              <a:t>Gümrük İdaresi fiili ihracatı tamamlanan eşyanın </a:t>
            </a:r>
            <a:r>
              <a:rPr lang="tr-TR" sz="2200" b="1" dirty="0"/>
              <a:t>kabul uygulama yanıtı </a:t>
            </a:r>
            <a:r>
              <a:rPr lang="tr-TR" sz="2200" dirty="0"/>
              <a:t>ile ilgilisine </a:t>
            </a:r>
            <a:r>
              <a:rPr lang="tr-TR" sz="2200" dirty="0" smtClean="0"/>
              <a:t>dönerken, </a:t>
            </a:r>
            <a:r>
              <a:rPr lang="tr-TR" sz="2200" dirty="0"/>
              <a:t>fiili ihraç tarihi </a:t>
            </a:r>
            <a:r>
              <a:rPr lang="tr-TR" sz="2200" dirty="0" smtClean="0"/>
              <a:t>ile GÇB tescil numarasını da  yanıt içinde dönmektedir.</a:t>
            </a:r>
          </a:p>
          <a:p>
            <a:pPr marL="0" indent="0" algn="just">
              <a:buNone/>
            </a:pPr>
            <a:endParaRPr lang="tr-TR" sz="2200" dirty="0"/>
          </a:p>
          <a:p>
            <a:pPr marL="0" indent="0" algn="just">
              <a:buNone/>
            </a:pPr>
            <a:r>
              <a:rPr lang="tr-TR" sz="2200" dirty="0" smtClean="0"/>
              <a:t>	e-Fatura, ihracat işlemine ait intaç tarihinden önce düzenleneceğinden, e-Fatura üzerinde </a:t>
            </a:r>
            <a:r>
              <a:rPr lang="tr-TR" sz="2200" b="1" dirty="0" smtClean="0"/>
              <a:t>intaç tarihinin </a:t>
            </a:r>
            <a:r>
              <a:rPr lang="tr-TR" sz="2200" dirty="0" smtClean="0"/>
              <a:t>yazılması mümkün bulunmamaktadır. </a:t>
            </a:r>
          </a:p>
          <a:p>
            <a:pPr marL="0" indent="0" algn="just">
              <a:buNone/>
            </a:pPr>
            <a:endParaRPr lang="tr-TR" sz="22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39</a:t>
            </a:fld>
            <a:endParaRPr lang="tr-TR" dirty="0"/>
          </a:p>
        </p:txBody>
      </p:sp>
      <p:sp>
        <p:nvSpPr>
          <p:cNvPr id="2" name="Başlık 1"/>
          <p:cNvSpPr>
            <a:spLocks noGrp="1"/>
          </p:cNvSpPr>
          <p:nvPr>
            <p:ph type="title"/>
          </p:nvPr>
        </p:nvSpPr>
        <p:spPr/>
        <p:txBody>
          <a:bodyPr>
            <a:normAutofit fontScale="90000"/>
          </a:bodyPr>
          <a:lstStyle/>
          <a:p>
            <a:pPr algn="just"/>
            <a:r>
              <a:rPr lang="tr-TR" dirty="0"/>
              <a:t>	</a:t>
            </a:r>
            <a:br>
              <a:rPr lang="tr-TR" dirty="0"/>
            </a:br>
            <a:r>
              <a:rPr lang="tr-TR" sz="2200" dirty="0" smtClean="0">
                <a:solidFill>
                  <a:srgbClr val="C00000"/>
                </a:solidFill>
              </a:rPr>
              <a:t>İhracat </a:t>
            </a:r>
            <a:r>
              <a:rPr lang="tr-TR" sz="2200" dirty="0">
                <a:solidFill>
                  <a:srgbClr val="C00000"/>
                </a:solidFill>
              </a:rPr>
              <a:t>faturalarını kesip, Gümrük ve Ticaret Bakanlığı'nın </a:t>
            </a:r>
            <a:r>
              <a:rPr lang="tr-TR" sz="2200" dirty="0" err="1">
                <a:solidFill>
                  <a:srgbClr val="C00000"/>
                </a:solidFill>
              </a:rPr>
              <a:t>portalına</a:t>
            </a:r>
            <a:r>
              <a:rPr lang="tr-TR" sz="2200" dirty="0">
                <a:solidFill>
                  <a:srgbClr val="C00000"/>
                </a:solidFill>
              </a:rPr>
              <a:t> gönderdiğimizde </a:t>
            </a:r>
            <a:r>
              <a:rPr lang="tr-TR" sz="2200" b="1" dirty="0">
                <a:solidFill>
                  <a:srgbClr val="C00000"/>
                </a:solidFill>
              </a:rPr>
              <a:t>intaç tarihini</a:t>
            </a:r>
            <a:r>
              <a:rPr lang="tr-TR" sz="2200" dirty="0">
                <a:solidFill>
                  <a:srgbClr val="C00000"/>
                </a:solidFill>
              </a:rPr>
              <a:t> nasıl öğrenebileceğiz</a:t>
            </a:r>
            <a:r>
              <a:rPr lang="tr-TR" sz="2200" dirty="0" smtClean="0">
                <a:solidFill>
                  <a:srgbClr val="C00000"/>
                </a:solidFill>
              </a:rPr>
              <a:t>?</a:t>
            </a:r>
            <a:br>
              <a:rPr lang="tr-TR" sz="2200" dirty="0" smtClean="0">
                <a:solidFill>
                  <a:srgbClr val="C00000"/>
                </a:solidFill>
              </a:rPr>
            </a:br>
            <a:r>
              <a:rPr lang="tr-TR" sz="2200" dirty="0" smtClean="0">
                <a:solidFill>
                  <a:srgbClr val="C00000"/>
                </a:solidFill>
              </a:rPr>
              <a:t/>
            </a:r>
            <a:br>
              <a:rPr lang="tr-TR" sz="2200" dirty="0" smtClean="0">
                <a:solidFill>
                  <a:srgbClr val="C00000"/>
                </a:solidFill>
              </a:rPr>
            </a:br>
            <a:r>
              <a:rPr lang="tr-TR" sz="2200" dirty="0" smtClean="0">
                <a:solidFill>
                  <a:srgbClr val="C00000"/>
                </a:solidFill>
              </a:rPr>
              <a:t>İhracat </a:t>
            </a:r>
            <a:r>
              <a:rPr lang="tr-TR" sz="2200" dirty="0">
                <a:solidFill>
                  <a:srgbClr val="C00000"/>
                </a:solidFill>
              </a:rPr>
              <a:t>faturalarında </a:t>
            </a:r>
            <a:r>
              <a:rPr lang="tr-TR" sz="2200" b="1" dirty="0">
                <a:solidFill>
                  <a:srgbClr val="C00000"/>
                </a:solidFill>
              </a:rPr>
              <a:t>intaç tarihi </a:t>
            </a:r>
            <a:r>
              <a:rPr lang="tr-TR" sz="2200" dirty="0">
                <a:solidFill>
                  <a:srgbClr val="C00000"/>
                </a:solidFill>
              </a:rPr>
              <a:t>ve Gümrük Beyanname numarası bilgisi olacak mı</a:t>
            </a:r>
            <a:r>
              <a:rPr lang="tr-TR" sz="2200" dirty="0" smtClean="0">
                <a:solidFill>
                  <a:srgbClr val="C00000"/>
                </a:solidFill>
              </a:rPr>
              <a:t>?</a:t>
            </a:r>
            <a:endParaRPr lang="tr-TR" sz="22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32199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ğ Ok 4"/>
          <p:cNvSpPr/>
          <p:nvPr/>
        </p:nvSpPr>
        <p:spPr>
          <a:xfrm>
            <a:off x="1799184" y="2520727"/>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0" y="3253563"/>
            <a:ext cx="2229562" cy="369332"/>
          </a:xfrm>
          <a:prstGeom prst="rect">
            <a:avLst/>
          </a:prstGeom>
          <a:noFill/>
        </p:spPr>
        <p:txBody>
          <a:bodyPr wrap="square" rtlCol="0">
            <a:spAutoFit/>
          </a:bodyPr>
          <a:lstStyle/>
          <a:p>
            <a:pPr algn="ctr"/>
            <a:r>
              <a:rPr lang="tr-TR" dirty="0"/>
              <a:t>Faturayı hazırlar</a:t>
            </a:r>
          </a:p>
        </p:txBody>
      </p:sp>
      <p:pic>
        <p:nvPicPr>
          <p:cNvPr id="9" name="Picture 14" descr="D:\Users\seyhan_ebru\Pictures\resim.usb\Prin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834" y="2220094"/>
            <a:ext cx="865940" cy="865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Users\seyhan_ebru\Pictures\resim.document\Document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463" y="1625402"/>
            <a:ext cx="637487" cy="637487"/>
          </a:xfrm>
          <a:prstGeom prst="rect">
            <a:avLst/>
          </a:prstGeom>
          <a:noFill/>
          <a:scene3d>
            <a:camera prst="perspectiveLeft" fov="1500000">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1929459" y="3275692"/>
            <a:ext cx="1944216" cy="369332"/>
          </a:xfrm>
          <a:prstGeom prst="rect">
            <a:avLst/>
          </a:prstGeom>
          <a:noFill/>
        </p:spPr>
        <p:txBody>
          <a:bodyPr wrap="square" rtlCol="0">
            <a:spAutoFit/>
          </a:bodyPr>
          <a:lstStyle/>
          <a:p>
            <a:pPr algn="ctr"/>
            <a:r>
              <a:rPr lang="tr-TR" dirty="0"/>
              <a:t>Y</a:t>
            </a:r>
            <a:r>
              <a:rPr lang="tr-TR" dirty="0" smtClean="0"/>
              <a:t>azdırır</a:t>
            </a:r>
            <a:endParaRPr lang="tr-TR" dirty="0"/>
          </a:p>
        </p:txBody>
      </p:sp>
      <p:pic>
        <p:nvPicPr>
          <p:cNvPr id="15" name="Picture 11" descr="D:\Users\seyhan_ebru\Pictures\resim.real.vista\cabine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178" y="913019"/>
            <a:ext cx="996663" cy="996663"/>
          </a:xfrm>
          <a:prstGeom prst="rect">
            <a:avLst/>
          </a:prstGeom>
          <a:noFill/>
          <a:extLst>
            <a:ext uri="{909E8E84-426E-40DD-AFC4-6F175D3DCCD1}">
              <a14:hiddenFill xmlns:a14="http://schemas.microsoft.com/office/drawing/2010/main">
                <a:solidFill>
                  <a:srgbClr val="FFFFFF"/>
                </a:solidFill>
              </a14:hiddenFill>
            </a:ext>
          </a:extLst>
        </p:spPr>
      </p:pic>
      <p:sp>
        <p:nvSpPr>
          <p:cNvPr id="16" name="Sağ Ok 15"/>
          <p:cNvSpPr/>
          <p:nvPr/>
        </p:nvSpPr>
        <p:spPr>
          <a:xfrm rot="12653019">
            <a:off x="2370571" y="1489166"/>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Picture 12" descr="D:\Users\seyhan_ebru\Pictures\resim.zarf\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6006" y="2293761"/>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19" name="Sağ Ok 18"/>
          <p:cNvSpPr/>
          <p:nvPr/>
        </p:nvSpPr>
        <p:spPr>
          <a:xfrm>
            <a:off x="3432642" y="25454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3676764" y="3275692"/>
            <a:ext cx="1471300" cy="369332"/>
          </a:xfrm>
          <a:prstGeom prst="rect">
            <a:avLst/>
          </a:prstGeom>
          <a:noFill/>
        </p:spPr>
        <p:txBody>
          <a:bodyPr wrap="square" rtlCol="0">
            <a:spAutoFit/>
          </a:bodyPr>
          <a:lstStyle/>
          <a:p>
            <a:r>
              <a:rPr lang="tr-TR" dirty="0"/>
              <a:t>Z</a:t>
            </a:r>
            <a:r>
              <a:rPr lang="tr-TR" dirty="0" smtClean="0"/>
              <a:t>arfa koyar</a:t>
            </a:r>
            <a:endParaRPr lang="tr-TR" dirty="0"/>
          </a:p>
        </p:txBody>
      </p:sp>
      <p:grpSp>
        <p:nvGrpSpPr>
          <p:cNvPr id="21" name="Grup 20"/>
          <p:cNvGrpSpPr/>
          <p:nvPr/>
        </p:nvGrpSpPr>
        <p:grpSpPr>
          <a:xfrm>
            <a:off x="7548992" y="2140741"/>
            <a:ext cx="911440" cy="1025350"/>
            <a:chOff x="3204240" y="2835673"/>
            <a:chExt cx="911440" cy="1371176"/>
          </a:xfrm>
        </p:grpSpPr>
        <p:pic>
          <p:nvPicPr>
            <p:cNvPr id="22" name="Picture 21" descr="https://encrypted-tbn2.gstatic.com/images?q=tbn:ANd9GcSOZH3_Z4PFcBFJ3K0k95RdX0QrGgdZeIFsAkJpeuts_aarS-mz"/>
            <p:cNvPicPr>
              <a:picLocks noChangeAspect="1" noChangeArrowheads="1"/>
            </p:cNvPicPr>
            <p:nvPr/>
          </p:nvPicPr>
          <p:blipFill>
            <a:blip r:embed="rId7"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204240" y="2835673"/>
              <a:ext cx="911440" cy="905598"/>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3782429" y="3573916"/>
              <a:ext cx="45719" cy="632933"/>
            </a:xfrm>
            <a:prstGeom prst="rec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Sağ Ok 23"/>
          <p:cNvSpPr/>
          <p:nvPr/>
        </p:nvSpPr>
        <p:spPr>
          <a:xfrm>
            <a:off x="4751512" y="253695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5114839" y="3332366"/>
            <a:ext cx="1634073" cy="646331"/>
          </a:xfrm>
          <a:prstGeom prst="rect">
            <a:avLst/>
          </a:prstGeom>
          <a:noFill/>
        </p:spPr>
        <p:txBody>
          <a:bodyPr wrap="square" rtlCol="0">
            <a:spAutoFit/>
          </a:bodyPr>
          <a:lstStyle/>
          <a:p>
            <a:pPr algn="ctr"/>
            <a:r>
              <a:rPr lang="tr-TR" dirty="0" smtClean="0"/>
              <a:t>Alıcısına gönderir</a:t>
            </a:r>
            <a:endParaRPr lang="tr-TR" dirty="0"/>
          </a:p>
        </p:txBody>
      </p:sp>
      <p:grpSp>
        <p:nvGrpSpPr>
          <p:cNvPr id="30" name="Grup 29"/>
          <p:cNvGrpSpPr/>
          <p:nvPr/>
        </p:nvGrpSpPr>
        <p:grpSpPr>
          <a:xfrm>
            <a:off x="5204048" y="1916832"/>
            <a:ext cx="1600200" cy="1600200"/>
            <a:chOff x="4937809" y="1308687"/>
            <a:chExt cx="1600200" cy="1600200"/>
          </a:xfrm>
        </p:grpSpPr>
        <p:pic>
          <p:nvPicPr>
            <p:cNvPr id="31" name="Picture 17" descr="D:\Users\seyhan_ebru\Pictures\resim.kamyon\11660618-green-truck-icon.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809" y="130868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2" name="Dikdörtgen 31"/>
            <p:cNvSpPr/>
            <p:nvPr/>
          </p:nvSpPr>
          <p:spPr>
            <a:xfrm>
              <a:off x="5148064" y="1688515"/>
              <a:ext cx="684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3" name="Sağ Ok 32"/>
          <p:cNvSpPr/>
          <p:nvPr/>
        </p:nvSpPr>
        <p:spPr>
          <a:xfrm>
            <a:off x="6989410" y="2517005"/>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7185005" y="3254705"/>
            <a:ext cx="1949371" cy="646331"/>
          </a:xfrm>
          <a:prstGeom prst="rect">
            <a:avLst/>
          </a:prstGeom>
          <a:noFill/>
        </p:spPr>
        <p:txBody>
          <a:bodyPr wrap="square" rtlCol="0">
            <a:spAutoFit/>
          </a:bodyPr>
          <a:lstStyle/>
          <a:p>
            <a:pPr algn="ctr"/>
            <a:r>
              <a:rPr lang="tr-TR" dirty="0" smtClean="0"/>
              <a:t>Posta kutusuna bırakır</a:t>
            </a:r>
            <a:endParaRPr lang="tr-TR" dirty="0"/>
          </a:p>
        </p:txBody>
      </p:sp>
      <p:sp>
        <p:nvSpPr>
          <p:cNvPr id="35" name="Sağ Ok 34"/>
          <p:cNvSpPr/>
          <p:nvPr/>
        </p:nvSpPr>
        <p:spPr>
          <a:xfrm rot="16200000" flipH="1">
            <a:off x="8013600" y="409320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12" descr="D:\Users\seyhan_ebru\Pictures\resim.zarf\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3600" y="4564470"/>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37" name="Metin kutusu 36"/>
          <p:cNvSpPr txBox="1"/>
          <p:nvPr/>
        </p:nvSpPr>
        <p:spPr>
          <a:xfrm>
            <a:off x="7308304" y="5053226"/>
            <a:ext cx="1944216" cy="369332"/>
          </a:xfrm>
          <a:prstGeom prst="rect">
            <a:avLst/>
          </a:prstGeom>
          <a:noFill/>
        </p:spPr>
        <p:txBody>
          <a:bodyPr wrap="square" rtlCol="0">
            <a:spAutoFit/>
          </a:bodyPr>
          <a:lstStyle/>
          <a:p>
            <a:r>
              <a:rPr lang="tr-TR" dirty="0" smtClean="0"/>
              <a:t>Zarf alıcıya ulaşır</a:t>
            </a:r>
            <a:endParaRPr lang="tr-TR" dirty="0"/>
          </a:p>
        </p:txBody>
      </p:sp>
      <p:pic>
        <p:nvPicPr>
          <p:cNvPr id="38" name="Picture 15" descr="D:\Users\seyhan_ebru\Pictures\resim.document\Document2-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4437112"/>
            <a:ext cx="864095" cy="864095"/>
          </a:xfrm>
          <a:prstGeom prst="rect">
            <a:avLst/>
          </a:prstGeom>
          <a:noFill/>
          <a:scene3d>
            <a:camera prst="perspectiveLeft">
              <a:rot lat="0" lon="1800000" rev="0"/>
            </a:camera>
            <a:lightRig rig="threePt" dir="t"/>
          </a:scene3d>
          <a:extLst>
            <a:ext uri="{909E8E84-426E-40DD-AFC4-6F175D3DCCD1}">
              <a14:hiddenFill xmlns:a14="http://schemas.microsoft.com/office/drawing/2010/main">
                <a:solidFill>
                  <a:srgbClr val="FFFFFF"/>
                </a:solidFill>
              </a14:hiddenFill>
            </a:ext>
          </a:extLst>
        </p:spPr>
      </p:pic>
      <p:pic>
        <p:nvPicPr>
          <p:cNvPr id="39" name="Picture 25" descr="D:\Users\seyhan_ebru\Pictures\resim.men\engine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016" y="4437112"/>
            <a:ext cx="989231" cy="989231"/>
          </a:xfrm>
          <a:prstGeom prst="rect">
            <a:avLst/>
          </a:prstGeom>
          <a:noFill/>
          <a:extLst>
            <a:ext uri="{909E8E84-426E-40DD-AFC4-6F175D3DCCD1}">
              <a14:hiddenFill xmlns:a14="http://schemas.microsoft.com/office/drawing/2010/main">
                <a:solidFill>
                  <a:srgbClr val="FFFFFF"/>
                </a:solidFill>
              </a14:hiddenFill>
            </a:ext>
          </a:extLst>
        </p:spPr>
      </p:pic>
      <p:sp>
        <p:nvSpPr>
          <p:cNvPr id="40" name="Sağ Ok 39"/>
          <p:cNvSpPr/>
          <p:nvPr/>
        </p:nvSpPr>
        <p:spPr>
          <a:xfrm flipH="1">
            <a:off x="720543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Sağ Ok 40"/>
          <p:cNvSpPr/>
          <p:nvPr/>
        </p:nvSpPr>
        <p:spPr>
          <a:xfrm flipH="1">
            <a:off x="586814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Metin kutusu 41"/>
          <p:cNvSpPr txBox="1"/>
          <p:nvPr/>
        </p:nvSpPr>
        <p:spPr>
          <a:xfrm>
            <a:off x="3968738" y="5373216"/>
            <a:ext cx="2619486" cy="646331"/>
          </a:xfrm>
          <a:prstGeom prst="rect">
            <a:avLst/>
          </a:prstGeom>
          <a:noFill/>
        </p:spPr>
        <p:txBody>
          <a:bodyPr wrap="square" rtlCol="0">
            <a:spAutoFit/>
          </a:bodyPr>
          <a:lstStyle/>
          <a:p>
            <a:pPr algn="ctr"/>
            <a:r>
              <a:rPr lang="tr-TR" dirty="0" smtClean="0"/>
              <a:t>Muhasebe faturayı kontrol eder</a:t>
            </a:r>
            <a:endParaRPr lang="tr-TR" dirty="0"/>
          </a:p>
        </p:txBody>
      </p:sp>
      <p:sp>
        <p:nvSpPr>
          <p:cNvPr id="47" name="Sağ Ok 46"/>
          <p:cNvSpPr/>
          <p:nvPr/>
        </p:nvSpPr>
        <p:spPr>
          <a:xfrm flipH="1">
            <a:off x="4037082"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p:cNvSpPr txBox="1"/>
          <p:nvPr/>
        </p:nvSpPr>
        <p:spPr>
          <a:xfrm>
            <a:off x="251520" y="4725144"/>
            <a:ext cx="2361341" cy="923330"/>
          </a:xfrm>
          <a:prstGeom prst="rect">
            <a:avLst/>
          </a:prstGeom>
          <a:noFill/>
        </p:spPr>
        <p:txBody>
          <a:bodyPr wrap="square" rtlCol="0">
            <a:spAutoFit/>
          </a:bodyPr>
          <a:lstStyle/>
          <a:p>
            <a:pPr algn="ctr"/>
            <a:r>
              <a:rPr lang="tr-TR" dirty="0" smtClean="0"/>
              <a:t>Faturayı kendi muhasebe sistemine işler</a:t>
            </a:r>
            <a:endParaRPr lang="tr-TR" dirty="0"/>
          </a:p>
        </p:txBody>
      </p:sp>
      <p:pic>
        <p:nvPicPr>
          <p:cNvPr id="43" name="Picture 11" descr="D:\Users\seyhan_ebru\Pictures\resim.real.vista\cabinet-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5562677"/>
            <a:ext cx="1106683" cy="1106683"/>
          </a:xfrm>
          <a:prstGeom prst="rect">
            <a:avLst/>
          </a:prstGeom>
          <a:noFill/>
          <a:extLst>
            <a:ext uri="{909E8E84-426E-40DD-AFC4-6F175D3DCCD1}">
              <a14:hiddenFill xmlns:a14="http://schemas.microsoft.com/office/drawing/2010/main">
                <a:solidFill>
                  <a:srgbClr val="FFFFFF"/>
                </a:solidFill>
              </a14:hiddenFill>
            </a:ext>
          </a:extLst>
        </p:spPr>
      </p:pic>
      <p:sp>
        <p:nvSpPr>
          <p:cNvPr id="44" name="Sağ Ok 43"/>
          <p:cNvSpPr/>
          <p:nvPr/>
        </p:nvSpPr>
        <p:spPr>
          <a:xfrm rot="3358314">
            <a:off x="7004970" y="5343903"/>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p:cNvSpPr txBox="1"/>
          <p:nvPr/>
        </p:nvSpPr>
        <p:spPr>
          <a:xfrm>
            <a:off x="5724128" y="6084004"/>
            <a:ext cx="1944216" cy="369332"/>
          </a:xfrm>
          <a:prstGeom prst="rect">
            <a:avLst/>
          </a:prstGeom>
          <a:noFill/>
        </p:spPr>
        <p:txBody>
          <a:bodyPr wrap="square" rtlCol="0">
            <a:spAutoFit/>
          </a:bodyPr>
          <a:lstStyle/>
          <a:p>
            <a:r>
              <a:rPr lang="tr-TR" dirty="0" smtClean="0"/>
              <a:t>Arşive kaldırır</a:t>
            </a:r>
            <a:endParaRPr lang="tr-TR" dirty="0"/>
          </a:p>
        </p:txBody>
      </p:sp>
      <p:sp>
        <p:nvSpPr>
          <p:cNvPr id="49" name="Metin kutusu 48"/>
          <p:cNvSpPr txBox="1"/>
          <p:nvPr/>
        </p:nvSpPr>
        <p:spPr>
          <a:xfrm>
            <a:off x="234819" y="1124744"/>
            <a:ext cx="1656184" cy="1015663"/>
          </a:xfrm>
          <a:prstGeom prst="rect">
            <a:avLst/>
          </a:prstGeom>
          <a:noFill/>
        </p:spPr>
        <p:txBody>
          <a:bodyPr wrap="square" rtlCol="0">
            <a:spAutoFit/>
          </a:bodyPr>
          <a:lstStyle/>
          <a:p>
            <a:r>
              <a:rPr lang="tr-TR" sz="2000" b="1" dirty="0" smtClean="0"/>
              <a:t>Kayıtlı Kullanıcı Mehmet Ltd.</a:t>
            </a:r>
            <a:endParaRPr lang="tr-TR" sz="2000" b="1" dirty="0"/>
          </a:p>
        </p:txBody>
      </p:sp>
      <p:grpSp>
        <p:nvGrpSpPr>
          <p:cNvPr id="7" name="Grup 6"/>
          <p:cNvGrpSpPr/>
          <p:nvPr/>
        </p:nvGrpSpPr>
        <p:grpSpPr>
          <a:xfrm>
            <a:off x="2159224" y="3789040"/>
            <a:ext cx="2340768" cy="1800200"/>
            <a:chOff x="2159224" y="3789040"/>
            <a:chExt cx="2340768" cy="1800200"/>
          </a:xfrm>
        </p:grpSpPr>
        <p:pic>
          <p:nvPicPr>
            <p:cNvPr id="46" name="Picture 13" descr="D:\Users\seyhan_ebru\Pictures\resim.usb\desktop-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2039" y="4323375"/>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0" name="Metin kutusu 49"/>
            <p:cNvSpPr txBox="1"/>
            <p:nvPr/>
          </p:nvSpPr>
          <p:spPr>
            <a:xfrm>
              <a:off x="2159224" y="3789040"/>
              <a:ext cx="2340768" cy="707886"/>
            </a:xfrm>
            <a:prstGeom prst="rect">
              <a:avLst/>
            </a:prstGeom>
            <a:noFill/>
          </p:spPr>
          <p:txBody>
            <a:bodyPr wrap="square" rtlCol="0">
              <a:spAutoFit/>
            </a:bodyPr>
            <a:lstStyle/>
            <a:p>
              <a:r>
                <a:rPr lang="tr-TR" sz="2000" b="1" dirty="0" smtClean="0"/>
                <a:t>Kayıtlı Kullanıcı Ahmet A.Ş.</a:t>
              </a:r>
              <a:endParaRPr lang="tr-TR" sz="2000" b="1" dirty="0"/>
            </a:p>
          </p:txBody>
        </p:sp>
      </p:grpSp>
      <p:sp>
        <p:nvSpPr>
          <p:cNvPr id="2" name="Metin kutusu 1"/>
          <p:cNvSpPr txBox="1"/>
          <p:nvPr/>
        </p:nvSpPr>
        <p:spPr>
          <a:xfrm>
            <a:off x="2012400" y="367200"/>
            <a:ext cx="4903200" cy="523220"/>
          </a:xfrm>
          <a:prstGeom prst="rect">
            <a:avLst/>
          </a:prstGeom>
          <a:noFill/>
        </p:spPr>
        <p:txBody>
          <a:bodyPr wrap="square" rtlCol="0">
            <a:spAutoFit/>
          </a:bodyPr>
          <a:lstStyle/>
          <a:p>
            <a:pPr algn="ctr"/>
            <a:r>
              <a:rPr lang="tr-TR" sz="2800" b="1" dirty="0" smtClean="0">
                <a:latin typeface="+mj-lt"/>
              </a:rPr>
              <a:t>E-FATURA İŞLEM SÜRECİ</a:t>
            </a:r>
            <a:endParaRPr lang="tr-TR" sz="2800" b="1" dirty="0">
              <a:latin typeface="+mj-lt"/>
            </a:endParaRPr>
          </a:p>
        </p:txBody>
      </p:sp>
      <p:sp>
        <p:nvSpPr>
          <p:cNvPr id="3" name="Metin kutusu 2"/>
          <p:cNvSpPr txBox="1"/>
          <p:nvPr/>
        </p:nvSpPr>
        <p:spPr>
          <a:xfrm>
            <a:off x="2339752" y="1124744"/>
            <a:ext cx="3023404" cy="369332"/>
          </a:xfrm>
          <a:prstGeom prst="rect">
            <a:avLst/>
          </a:prstGeom>
          <a:noFill/>
        </p:spPr>
        <p:txBody>
          <a:bodyPr wrap="square" rtlCol="0">
            <a:spAutoFit/>
          </a:bodyPr>
          <a:lstStyle/>
          <a:p>
            <a:r>
              <a:rPr lang="tr-TR" dirty="0" smtClean="0"/>
              <a:t>Bir kopyasını arşive kaldırır</a:t>
            </a:r>
            <a:endParaRPr lang="tr-TR" dirty="0"/>
          </a:p>
        </p:txBody>
      </p:sp>
      <p:sp>
        <p:nvSpPr>
          <p:cNvPr id="61" name="Çarpma 60"/>
          <p:cNvSpPr/>
          <p:nvPr/>
        </p:nvSpPr>
        <p:spPr>
          <a:xfrm>
            <a:off x="2267744" y="2048602"/>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Çarpma 61"/>
          <p:cNvSpPr/>
          <p:nvPr/>
        </p:nvSpPr>
        <p:spPr>
          <a:xfrm>
            <a:off x="1275571" y="6926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Çarpma 62"/>
          <p:cNvSpPr/>
          <p:nvPr/>
        </p:nvSpPr>
        <p:spPr>
          <a:xfrm>
            <a:off x="2555776" y="1481116"/>
            <a:ext cx="808992" cy="939772"/>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Çarpma 63"/>
          <p:cNvSpPr/>
          <p:nvPr/>
        </p:nvSpPr>
        <p:spPr>
          <a:xfrm>
            <a:off x="7468259" y="1988840"/>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Çarpma 64"/>
          <p:cNvSpPr/>
          <p:nvPr/>
        </p:nvSpPr>
        <p:spPr>
          <a:xfrm>
            <a:off x="7740352" y="42930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Çarpma 65"/>
          <p:cNvSpPr/>
          <p:nvPr/>
        </p:nvSpPr>
        <p:spPr>
          <a:xfrm>
            <a:off x="6244123" y="4221088"/>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Çarpma 66"/>
          <p:cNvSpPr/>
          <p:nvPr/>
        </p:nvSpPr>
        <p:spPr>
          <a:xfrm>
            <a:off x="4731955" y="42930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Çarpma 67"/>
          <p:cNvSpPr/>
          <p:nvPr/>
        </p:nvSpPr>
        <p:spPr>
          <a:xfrm>
            <a:off x="6964203" y="5445224"/>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Çarpma 68"/>
          <p:cNvSpPr/>
          <p:nvPr/>
        </p:nvSpPr>
        <p:spPr>
          <a:xfrm>
            <a:off x="3635896" y="2060848"/>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Çarpma 69"/>
          <p:cNvSpPr/>
          <p:nvPr/>
        </p:nvSpPr>
        <p:spPr>
          <a:xfrm>
            <a:off x="5326593" y="1988840"/>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1836279" y="2296660"/>
            <a:ext cx="4896000" cy="628212"/>
          </a:xfrm>
          <a:prstGeom prst="rightArrow">
            <a:avLst>
              <a:gd name="adj1" fmla="val 54775"/>
              <a:gd name="adj2" fmla="val 133716"/>
            </a:avLst>
          </a:prstGeom>
          <a:solidFill>
            <a:srgbClr val="CDC12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b="1" dirty="0" smtClean="0">
                <a:solidFill>
                  <a:schemeClr val="tx1"/>
                </a:solidFill>
              </a:rPr>
              <a:t>e-Fatura</a:t>
            </a:r>
            <a:endParaRPr lang="tr-TR" sz="2300" b="1" dirty="0">
              <a:solidFill>
                <a:schemeClr val="tx1"/>
              </a:solidFill>
            </a:endParaRPr>
          </a:p>
        </p:txBody>
      </p:sp>
      <p:pic>
        <p:nvPicPr>
          <p:cNvPr id="4" name="Picture 13" descr="D:\Users\seyhan_ebru\Pictures\resim.usb\desktop-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1988840"/>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5" name="Metin kutusu 54"/>
          <p:cNvSpPr txBox="1"/>
          <p:nvPr/>
        </p:nvSpPr>
        <p:spPr>
          <a:xfrm>
            <a:off x="2333656" y="1769739"/>
            <a:ext cx="3356550" cy="461665"/>
          </a:xfrm>
          <a:prstGeom prst="rect">
            <a:avLst/>
          </a:prstGeom>
          <a:noFill/>
          <a:scene3d>
            <a:camera prst="orthographicFront"/>
            <a:lightRig rig="threePt" dir="t"/>
          </a:scene3d>
          <a:sp3d>
            <a:bevelT/>
            <a:bevelB w="139700" h="139700" prst="divot"/>
          </a:sp3d>
        </p:spPr>
        <p:txBody>
          <a:bodyPr wrap="square" rtlCol="0">
            <a:spAutoFit/>
          </a:bodyPr>
          <a:lstStyle/>
          <a:p>
            <a:pPr algn="ctr"/>
            <a:r>
              <a:rPr lang="tr-TR" sz="2400" b="1" dirty="0"/>
              <a:t>A</a:t>
            </a:r>
            <a:r>
              <a:rPr lang="tr-TR" sz="2400" b="1" dirty="0" smtClean="0"/>
              <a:t>nında</a:t>
            </a:r>
            <a:endParaRPr lang="tr-TR" sz="2400" b="1" dirty="0"/>
          </a:p>
        </p:txBody>
      </p:sp>
    </p:spTree>
    <p:extLst>
      <p:ext uri="{BB962C8B-B14F-4D97-AF65-F5344CB8AC3E}">
        <p14:creationId xmlns:p14="http://schemas.microsoft.com/office/powerpoint/2010/main" val="49130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fltVal val="0"/>
                                          </p:val>
                                        </p:tav>
                                        <p:tav tm="100000">
                                          <p:val>
                                            <p:strVal val="#ppt_w"/>
                                          </p:val>
                                        </p:tav>
                                      </p:tavLst>
                                    </p:anim>
                                    <p:anim calcmode="lin" valueType="num">
                                      <p:cBhvr>
                                        <p:cTn id="20" dur="500" fill="hold"/>
                                        <p:tgtEl>
                                          <p:spTgt spid="62"/>
                                        </p:tgtEl>
                                        <p:attrNameLst>
                                          <p:attrName>ppt_h</p:attrName>
                                        </p:attrNameLst>
                                      </p:cBhvr>
                                      <p:tavLst>
                                        <p:tav tm="0">
                                          <p:val>
                                            <p:fltVal val="0"/>
                                          </p:val>
                                        </p:tav>
                                        <p:tav tm="100000">
                                          <p:val>
                                            <p:strVal val="#ppt_h"/>
                                          </p:val>
                                        </p:tav>
                                      </p:tavLst>
                                    </p:anim>
                                    <p:animEffect transition="in" filter="fade">
                                      <p:cBhvr>
                                        <p:cTn id="21" dur="500"/>
                                        <p:tgtEl>
                                          <p:spTgt spid="6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Effect transition="in" filter="fade">
                                      <p:cBhvr>
                                        <p:cTn id="27" dur="500"/>
                                        <p:tgtEl>
                                          <p:spTgt spid="6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fltVal val="0"/>
                                          </p:val>
                                        </p:tav>
                                        <p:tav tm="100000">
                                          <p:val>
                                            <p:strVal val="#ppt_w"/>
                                          </p:val>
                                        </p:tav>
                                      </p:tavLst>
                                    </p:anim>
                                    <p:anim calcmode="lin" valueType="num">
                                      <p:cBhvr>
                                        <p:cTn id="56" dur="500" fill="hold"/>
                                        <p:tgtEl>
                                          <p:spTgt spid="67"/>
                                        </p:tgtEl>
                                        <p:attrNameLst>
                                          <p:attrName>ppt_h</p:attrName>
                                        </p:attrNameLst>
                                      </p:cBhvr>
                                      <p:tavLst>
                                        <p:tav tm="0">
                                          <p:val>
                                            <p:fltVal val="0"/>
                                          </p:val>
                                        </p:tav>
                                        <p:tav tm="100000">
                                          <p:val>
                                            <p:strVal val="#ppt_h"/>
                                          </p:val>
                                        </p:tav>
                                      </p:tavLst>
                                    </p:anim>
                                    <p:animEffect transition="in" filter="fade">
                                      <p:cBhvr>
                                        <p:cTn id="57" dur="500"/>
                                        <p:tgtEl>
                                          <p:spTgt spid="6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5000"/>
                            </p:stCondLst>
                            <p:childTnLst>
                              <p:par>
                                <p:cTn id="65" presetID="10" presetClass="exit" presetSubtype="0" fill="hold" grpId="1" nodeType="after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2"/>
                                        </p:tgtEl>
                                      </p:cBhvr>
                                    </p:animEffect>
                                    <p:set>
                                      <p:cBhvr>
                                        <p:cTn id="70" dur="1" fill="hold">
                                          <p:stCondLst>
                                            <p:cond delay="499"/>
                                          </p:stCondLst>
                                        </p:cTn>
                                        <p:tgtEl>
                                          <p:spTgt spid="6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3"/>
                                        </p:tgtEl>
                                      </p:cBhvr>
                                    </p:animEffect>
                                    <p:set>
                                      <p:cBhvr>
                                        <p:cTn id="73" dur="1" fill="hold">
                                          <p:stCondLst>
                                            <p:cond delay="499"/>
                                          </p:stCondLst>
                                        </p:cTn>
                                        <p:tgtEl>
                                          <p:spTgt spid="6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4"/>
                                        </p:tgtEl>
                                      </p:cBhvr>
                                    </p:animEffect>
                                    <p:set>
                                      <p:cBhvr>
                                        <p:cTn id="76" dur="1" fill="hold">
                                          <p:stCondLst>
                                            <p:cond delay="499"/>
                                          </p:stCondLst>
                                        </p:cTn>
                                        <p:tgtEl>
                                          <p:spTgt spid="6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5"/>
                                        </p:tgtEl>
                                      </p:cBhvr>
                                    </p:animEffect>
                                    <p:set>
                                      <p:cBhvr>
                                        <p:cTn id="79" dur="1" fill="hold">
                                          <p:stCondLst>
                                            <p:cond delay="499"/>
                                          </p:stCondLst>
                                        </p:cTn>
                                        <p:tgtEl>
                                          <p:spTgt spid="6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66"/>
                                        </p:tgtEl>
                                      </p:cBhvr>
                                    </p:animEffect>
                                    <p:set>
                                      <p:cBhvr>
                                        <p:cTn id="82" dur="1" fill="hold">
                                          <p:stCondLst>
                                            <p:cond delay="499"/>
                                          </p:stCondLst>
                                        </p:cTn>
                                        <p:tgtEl>
                                          <p:spTgt spid="6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7"/>
                                        </p:tgtEl>
                                      </p:cBhvr>
                                    </p:animEffect>
                                    <p:set>
                                      <p:cBhvr>
                                        <p:cTn id="85" dur="1" fill="hold">
                                          <p:stCondLst>
                                            <p:cond delay="499"/>
                                          </p:stCondLst>
                                        </p:cTn>
                                        <p:tgtEl>
                                          <p:spTgt spid="6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69"/>
                                        </p:tgtEl>
                                      </p:cBhvr>
                                    </p:animEffect>
                                    <p:set>
                                      <p:cBhvr>
                                        <p:cTn id="91" dur="1" fill="hold">
                                          <p:stCondLst>
                                            <p:cond delay="499"/>
                                          </p:stCondLst>
                                        </p:cTn>
                                        <p:tgtEl>
                                          <p:spTgt spid="6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70"/>
                                        </p:tgtEl>
                                      </p:cBhvr>
                                    </p:animEffect>
                                    <p:set>
                                      <p:cBhvr>
                                        <p:cTn id="94" dur="1" fill="hold">
                                          <p:stCondLst>
                                            <p:cond delay="499"/>
                                          </p:stCondLst>
                                        </p:cTn>
                                        <p:tgtEl>
                                          <p:spTgt spid="70"/>
                                        </p:tgtEl>
                                        <p:attrNameLst>
                                          <p:attrName>style.visibility</p:attrName>
                                        </p:attrNameLst>
                                      </p:cBhvr>
                                      <p:to>
                                        <p:strVal val="hidden"/>
                                      </p:to>
                                    </p:set>
                                  </p:childTnLst>
                                </p:cTn>
                              </p:par>
                            </p:childTnLst>
                          </p:cTn>
                        </p:par>
                        <p:par>
                          <p:cTn id="95" fill="hold">
                            <p:stCondLst>
                              <p:cond delay="5500"/>
                            </p:stCondLst>
                            <p:childTnLst>
                              <p:par>
                                <p:cTn id="96" presetID="10" presetClass="exit" presetSubtype="0" fill="hold" grpId="0" nodeType="afterEffect">
                                  <p:stCondLst>
                                    <p:cond delay="0"/>
                                  </p:stCondLst>
                                  <p:childTnLst>
                                    <p:animEffect transition="out" filter="fade">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9"/>
                                        </p:tgtEl>
                                      </p:cBhvr>
                                    </p:animEffect>
                                    <p:set>
                                      <p:cBhvr>
                                        <p:cTn id="104" dur="1" fill="hold">
                                          <p:stCondLst>
                                            <p:cond delay="499"/>
                                          </p:stCondLst>
                                        </p:cTn>
                                        <p:tgtEl>
                                          <p:spTgt spid="9"/>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3"/>
                                        </p:tgtEl>
                                      </p:cBhvr>
                                    </p:animEffect>
                                    <p:set>
                                      <p:cBhvr>
                                        <p:cTn id="119" dur="1" fill="hold">
                                          <p:stCondLst>
                                            <p:cond delay="499"/>
                                          </p:stCondLst>
                                        </p:cTn>
                                        <p:tgtEl>
                                          <p:spTgt spid="3"/>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19"/>
                                        </p:tgtEl>
                                      </p:cBhvr>
                                    </p:animEffect>
                                    <p:set>
                                      <p:cBhvr>
                                        <p:cTn id="125" dur="1" fill="hold">
                                          <p:stCondLst>
                                            <p:cond delay="499"/>
                                          </p:stCondLst>
                                        </p:cTn>
                                        <p:tgtEl>
                                          <p:spTgt spid="19"/>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0"/>
                                        </p:tgtEl>
                                      </p:cBhvr>
                                    </p:animEffect>
                                    <p:set>
                                      <p:cBhvr>
                                        <p:cTn id="134" dur="1" fill="hold">
                                          <p:stCondLst>
                                            <p:cond delay="499"/>
                                          </p:stCondLst>
                                        </p:cTn>
                                        <p:tgtEl>
                                          <p:spTgt spid="30"/>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500"/>
                                        <p:tgtEl>
                                          <p:spTgt spid="29"/>
                                        </p:tgtEl>
                                      </p:cBhvr>
                                    </p:animEffect>
                                    <p:set>
                                      <p:cBhvr>
                                        <p:cTn id="137" dur="1" fill="hold">
                                          <p:stCondLst>
                                            <p:cond delay="499"/>
                                          </p:stCondLst>
                                        </p:cTn>
                                        <p:tgtEl>
                                          <p:spTgt spid="29"/>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33"/>
                                        </p:tgtEl>
                                      </p:cBhvr>
                                    </p:animEffect>
                                    <p:set>
                                      <p:cBhvr>
                                        <p:cTn id="143" dur="1" fill="hold">
                                          <p:stCondLst>
                                            <p:cond delay="499"/>
                                          </p:stCondLst>
                                        </p:cTn>
                                        <p:tgtEl>
                                          <p:spTgt spid="3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1"/>
                                        </p:tgtEl>
                                      </p:cBhvr>
                                    </p:animEffect>
                                    <p:set>
                                      <p:cBhvr>
                                        <p:cTn id="146" dur="1" fill="hold">
                                          <p:stCondLst>
                                            <p:cond delay="499"/>
                                          </p:stCondLst>
                                        </p:cTn>
                                        <p:tgtEl>
                                          <p:spTgt spid="21"/>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35"/>
                                        </p:tgtEl>
                                      </p:cBhvr>
                                    </p:animEffect>
                                    <p:set>
                                      <p:cBhvr>
                                        <p:cTn id="149" dur="1" fill="hold">
                                          <p:stCondLst>
                                            <p:cond delay="499"/>
                                          </p:stCondLst>
                                        </p:cTn>
                                        <p:tgtEl>
                                          <p:spTgt spid="35"/>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6"/>
                                        </p:tgtEl>
                                      </p:cBhvr>
                                    </p:animEffect>
                                    <p:set>
                                      <p:cBhvr>
                                        <p:cTn id="152" dur="1" fill="hold">
                                          <p:stCondLst>
                                            <p:cond delay="499"/>
                                          </p:stCondLst>
                                        </p:cTn>
                                        <p:tgtEl>
                                          <p:spTgt spid="36"/>
                                        </p:tgtEl>
                                        <p:attrNameLst>
                                          <p:attrName>style.visibility</p:attrName>
                                        </p:attrNameLst>
                                      </p:cBhvr>
                                      <p:to>
                                        <p:strVal val="hidden"/>
                                      </p:to>
                                    </p:set>
                                  </p:childTnLst>
                                </p:cTn>
                              </p:par>
                              <p:par>
                                <p:cTn id="153" presetID="10" presetClass="exit" presetSubtype="0" fill="hold" grpId="0" nodeType="withEffect">
                                  <p:stCondLst>
                                    <p:cond delay="0"/>
                                  </p:stCondLst>
                                  <p:childTnLst>
                                    <p:animEffect transition="out" filter="fade">
                                      <p:cBhvr>
                                        <p:cTn id="154" dur="500"/>
                                        <p:tgtEl>
                                          <p:spTgt spid="37"/>
                                        </p:tgtEl>
                                      </p:cBhvr>
                                    </p:animEffect>
                                    <p:set>
                                      <p:cBhvr>
                                        <p:cTn id="155" dur="1" fill="hold">
                                          <p:stCondLst>
                                            <p:cond delay="499"/>
                                          </p:stCondLst>
                                        </p:cTn>
                                        <p:tgtEl>
                                          <p:spTgt spid="37"/>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40"/>
                                        </p:tgtEl>
                                      </p:cBhvr>
                                    </p:animEffect>
                                    <p:set>
                                      <p:cBhvr>
                                        <p:cTn id="158" dur="1" fill="hold">
                                          <p:stCondLst>
                                            <p:cond delay="499"/>
                                          </p:stCondLst>
                                        </p:cTn>
                                        <p:tgtEl>
                                          <p:spTgt spid="40"/>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8"/>
                                        </p:tgtEl>
                                      </p:cBhvr>
                                    </p:animEffect>
                                    <p:set>
                                      <p:cBhvr>
                                        <p:cTn id="161" dur="1" fill="hold">
                                          <p:stCondLst>
                                            <p:cond delay="499"/>
                                          </p:stCondLst>
                                        </p:cTn>
                                        <p:tgtEl>
                                          <p:spTgt spid="38"/>
                                        </p:tgtEl>
                                        <p:attrNameLst>
                                          <p:attrName>style.visibility</p:attrName>
                                        </p:attrNameLst>
                                      </p:cBhvr>
                                      <p:to>
                                        <p:strVal val="hidden"/>
                                      </p:to>
                                    </p:set>
                                  </p:childTnLst>
                                </p:cTn>
                              </p:par>
                              <p:par>
                                <p:cTn id="162" presetID="10" presetClass="exit" presetSubtype="0" fill="hold" grpId="0" nodeType="withEffect">
                                  <p:stCondLst>
                                    <p:cond delay="0"/>
                                  </p:stCondLst>
                                  <p:childTnLst>
                                    <p:animEffect transition="out" filter="fade">
                                      <p:cBhvr>
                                        <p:cTn id="163" dur="500"/>
                                        <p:tgtEl>
                                          <p:spTgt spid="41"/>
                                        </p:tgtEl>
                                      </p:cBhvr>
                                    </p:animEffect>
                                    <p:set>
                                      <p:cBhvr>
                                        <p:cTn id="164" dur="1" fill="hold">
                                          <p:stCondLst>
                                            <p:cond delay="499"/>
                                          </p:stCondLst>
                                        </p:cTn>
                                        <p:tgtEl>
                                          <p:spTgt spid="41"/>
                                        </p:tgtEl>
                                        <p:attrNameLst>
                                          <p:attrName>style.visibility</p:attrName>
                                        </p:attrNameLst>
                                      </p:cBhvr>
                                      <p:to>
                                        <p:strVal val="hidden"/>
                                      </p:to>
                                    </p:set>
                                  </p:childTnLst>
                                </p:cTn>
                              </p:par>
                              <p:par>
                                <p:cTn id="165" presetID="10" presetClass="exit" presetSubtype="0" fill="hold" grpId="0" nodeType="withEffect">
                                  <p:stCondLst>
                                    <p:cond delay="0"/>
                                  </p:stCondLst>
                                  <p:childTnLst>
                                    <p:animEffect transition="out" filter="fade">
                                      <p:cBhvr>
                                        <p:cTn id="166" dur="500"/>
                                        <p:tgtEl>
                                          <p:spTgt spid="44"/>
                                        </p:tgtEl>
                                      </p:cBhvr>
                                    </p:animEffect>
                                    <p:set>
                                      <p:cBhvr>
                                        <p:cTn id="167" dur="1" fill="hold">
                                          <p:stCondLst>
                                            <p:cond delay="499"/>
                                          </p:stCondLst>
                                        </p:cTn>
                                        <p:tgtEl>
                                          <p:spTgt spid="44"/>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3"/>
                                        </p:tgtEl>
                                      </p:cBhvr>
                                    </p:animEffect>
                                    <p:set>
                                      <p:cBhvr>
                                        <p:cTn id="170" dur="1" fill="hold">
                                          <p:stCondLst>
                                            <p:cond delay="499"/>
                                          </p:stCondLst>
                                        </p:cTn>
                                        <p:tgtEl>
                                          <p:spTgt spid="43"/>
                                        </p:tgtEl>
                                        <p:attrNameLst>
                                          <p:attrName>style.visibility</p:attrName>
                                        </p:attrNameLst>
                                      </p:cBhvr>
                                      <p:to>
                                        <p:strVal val="hidden"/>
                                      </p:to>
                                    </p:set>
                                  </p:childTnLst>
                                </p:cTn>
                              </p:par>
                              <p:par>
                                <p:cTn id="171" presetID="10" presetClass="exit" presetSubtype="0" fill="hold" grpId="0" nodeType="withEffect">
                                  <p:stCondLst>
                                    <p:cond delay="0"/>
                                  </p:stCondLst>
                                  <p:childTnLst>
                                    <p:animEffect transition="out" filter="fade">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0" nodeType="withEffect">
                                  <p:stCondLst>
                                    <p:cond delay="0"/>
                                  </p:stCondLst>
                                  <p:childTnLst>
                                    <p:animEffect transition="out" filter="fade">
                                      <p:cBhvr>
                                        <p:cTn id="178" dur="500"/>
                                        <p:tgtEl>
                                          <p:spTgt spid="42"/>
                                        </p:tgtEl>
                                      </p:cBhvr>
                                    </p:animEffect>
                                    <p:set>
                                      <p:cBhvr>
                                        <p:cTn id="179" dur="1" fill="hold">
                                          <p:stCondLst>
                                            <p:cond delay="499"/>
                                          </p:stCondLst>
                                        </p:cTn>
                                        <p:tgtEl>
                                          <p:spTgt spid="42"/>
                                        </p:tgtEl>
                                        <p:attrNameLst>
                                          <p:attrName>style.visibility</p:attrName>
                                        </p:attrNameLst>
                                      </p:cBhvr>
                                      <p:to>
                                        <p:strVal val="hidden"/>
                                      </p:to>
                                    </p:set>
                                  </p:childTnLst>
                                </p:cTn>
                              </p:par>
                              <p:par>
                                <p:cTn id="180" presetID="10" presetClass="exit" presetSubtype="0" fill="hold" grpId="0" nodeType="withEffect">
                                  <p:stCondLst>
                                    <p:cond delay="0"/>
                                  </p:stCondLst>
                                  <p:childTnLst>
                                    <p:animEffect transition="out" filter="fade">
                                      <p:cBhvr>
                                        <p:cTn id="181" dur="500"/>
                                        <p:tgtEl>
                                          <p:spTgt spid="47"/>
                                        </p:tgtEl>
                                      </p:cBhvr>
                                    </p:animEffect>
                                    <p:set>
                                      <p:cBhvr>
                                        <p:cTn id="182" dur="1" fill="hold">
                                          <p:stCondLst>
                                            <p:cond delay="499"/>
                                          </p:stCondLst>
                                        </p:cTn>
                                        <p:tgtEl>
                                          <p:spTgt spid="47"/>
                                        </p:tgtEl>
                                        <p:attrNameLst>
                                          <p:attrName>style.visibility</p:attrName>
                                        </p:attrNameLst>
                                      </p:cBhvr>
                                      <p:to>
                                        <p:strVal val="hidden"/>
                                      </p:to>
                                    </p:set>
                                  </p:childTnLst>
                                </p:cTn>
                              </p:par>
                              <p:par>
                                <p:cTn id="183" presetID="10" presetClass="exit" presetSubtype="0" fill="hold" grpId="0" nodeType="withEffect">
                                  <p:stCondLst>
                                    <p:cond delay="0"/>
                                  </p:stCondLst>
                                  <p:childTnLst>
                                    <p:animEffect transition="out" filter="fade">
                                      <p:cBhvr>
                                        <p:cTn id="184" dur="500"/>
                                        <p:tgtEl>
                                          <p:spTgt spid="48"/>
                                        </p:tgtEl>
                                      </p:cBhvr>
                                    </p:animEffect>
                                    <p:set>
                                      <p:cBhvr>
                                        <p:cTn id="185" dur="1" fill="hold">
                                          <p:stCondLst>
                                            <p:cond delay="499"/>
                                          </p:stCondLst>
                                        </p:cTn>
                                        <p:tgtEl>
                                          <p:spTgt spid="48"/>
                                        </p:tgtEl>
                                        <p:attrNameLst>
                                          <p:attrName>style.visibility</p:attrName>
                                        </p:attrNameLst>
                                      </p:cBhvr>
                                      <p:to>
                                        <p:strVal val="hidden"/>
                                      </p:to>
                                    </p:set>
                                  </p:childTnLst>
                                </p:cTn>
                              </p:par>
                            </p:childTnLst>
                          </p:cTn>
                        </p:par>
                        <p:par>
                          <p:cTn id="186" fill="hold">
                            <p:stCondLst>
                              <p:cond delay="6000"/>
                            </p:stCondLst>
                            <p:childTnLst>
                              <p:par>
                                <p:cTn id="187" presetID="42" presetClass="path" presetSubtype="0" accel="50000" decel="50000" fill="hold" nodeType="afterEffect">
                                  <p:stCondLst>
                                    <p:cond delay="0"/>
                                  </p:stCondLst>
                                  <p:childTnLst>
                                    <p:animMotion origin="layout" path="M 4.16667E-6 -4.44444E-6 L 0.47864 -0.33287 " pathEditMode="relative" rAng="0" ptsTypes="AA">
                                      <p:cBhvr>
                                        <p:cTn id="188" dur="2000" fill="hold"/>
                                        <p:tgtEl>
                                          <p:spTgt spid="7"/>
                                        </p:tgtEl>
                                        <p:attrNameLst>
                                          <p:attrName>ppt_x</p:attrName>
                                          <p:attrName>ppt_y</p:attrName>
                                        </p:attrNameLst>
                                      </p:cBhvr>
                                      <p:rCtr x="23924" y="-16644"/>
                                    </p:animMotion>
                                  </p:childTnLst>
                                </p:cTn>
                              </p:par>
                            </p:childTnLst>
                          </p:cTn>
                        </p:par>
                        <p:par>
                          <p:cTn id="189" fill="hold">
                            <p:stCondLst>
                              <p:cond delay="8000"/>
                            </p:stCondLst>
                            <p:childTnLst>
                              <p:par>
                                <p:cTn id="190" presetID="10" presetClass="entr" presetSubtype="0" fill="hold" grpId="0" nodeType="afterEffect">
                                  <p:stCondLst>
                                    <p:cond delay="0"/>
                                  </p:stCondLst>
                                  <p:childTnLst>
                                    <p:set>
                                      <p:cBhvr>
                                        <p:cTn id="191" dur="1" fill="hold">
                                          <p:stCondLst>
                                            <p:cond delay="0"/>
                                          </p:stCondLst>
                                        </p:cTn>
                                        <p:tgtEl>
                                          <p:spTgt spid="2"/>
                                        </p:tgtEl>
                                        <p:attrNameLst>
                                          <p:attrName>style.visibility</p:attrName>
                                        </p:attrNameLst>
                                      </p:cBhvr>
                                      <p:to>
                                        <p:strVal val="visible"/>
                                      </p:to>
                                    </p:set>
                                    <p:animEffect transition="in" filter="fade">
                                      <p:cBhvr>
                                        <p:cTn id="192" dur="500"/>
                                        <p:tgtEl>
                                          <p:spTgt spid="2"/>
                                        </p:tgtEl>
                                      </p:cBhvr>
                                    </p:animEffect>
                                  </p:childTnLst>
                                </p:cTn>
                              </p:par>
                            </p:childTnLst>
                          </p:cTn>
                        </p:par>
                        <p:par>
                          <p:cTn id="193" fill="hold">
                            <p:stCondLst>
                              <p:cond delay="8500"/>
                            </p:stCondLst>
                            <p:childTnLst>
                              <p:par>
                                <p:cTn id="194" presetID="10" presetClass="entr" presetSubtype="0" fill="hold" grpId="0" nodeType="afterEffect">
                                  <p:stCondLst>
                                    <p:cond delay="0"/>
                                  </p:stCondLst>
                                  <p:childTnLst>
                                    <p:set>
                                      <p:cBhvr>
                                        <p:cTn id="195" dur="1" fill="hold">
                                          <p:stCondLst>
                                            <p:cond delay="0"/>
                                          </p:stCondLst>
                                        </p:cTn>
                                        <p:tgtEl>
                                          <p:spTgt spid="55"/>
                                        </p:tgtEl>
                                        <p:attrNameLst>
                                          <p:attrName>style.visibility</p:attrName>
                                        </p:attrNameLst>
                                      </p:cBhvr>
                                      <p:to>
                                        <p:strVal val="visible"/>
                                      </p:to>
                                    </p:set>
                                    <p:animEffect transition="in" filter="fade">
                                      <p:cBhvr>
                                        <p:cTn id="196" dur="500"/>
                                        <p:tgtEl>
                                          <p:spTgt spid="55"/>
                                        </p:tgtEl>
                                      </p:cBhvr>
                                    </p:animEffect>
                                  </p:childTnLst>
                                </p:cTn>
                              </p:par>
                            </p:childTnLst>
                          </p:cTn>
                        </p:par>
                        <p:par>
                          <p:cTn id="197" fill="hold">
                            <p:stCondLst>
                              <p:cond delay="9000"/>
                            </p:stCondLst>
                            <p:childTnLst>
                              <p:par>
                                <p:cTn id="198" presetID="22" presetClass="entr" presetSubtype="8" fill="hold" grpId="0" nodeType="afterEffect">
                                  <p:stCondLst>
                                    <p:cond delay="0"/>
                                  </p:stCondLst>
                                  <p:childTnLst>
                                    <p:set>
                                      <p:cBhvr>
                                        <p:cTn id="199" dur="1" fill="hold">
                                          <p:stCondLst>
                                            <p:cond delay="0"/>
                                          </p:stCondLst>
                                        </p:cTn>
                                        <p:tgtEl>
                                          <p:spTgt spid="11"/>
                                        </p:tgtEl>
                                        <p:attrNameLst>
                                          <p:attrName>style.visibility</p:attrName>
                                        </p:attrNameLst>
                                      </p:cBhvr>
                                      <p:to>
                                        <p:strVal val="visible"/>
                                      </p:to>
                                    </p:set>
                                    <p:animEffect transition="in" filter="wipe(left)">
                                      <p:cBhvr>
                                        <p:cTn id="20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6" grpId="0" animBg="1"/>
      <p:bldP spid="19" grpId="0" animBg="1"/>
      <p:bldP spid="20" grpId="0"/>
      <p:bldP spid="24" grpId="0" animBg="1"/>
      <p:bldP spid="29" grpId="0"/>
      <p:bldP spid="33" grpId="0" animBg="1"/>
      <p:bldP spid="34" grpId="0"/>
      <p:bldP spid="35" grpId="0" animBg="1"/>
      <p:bldP spid="37" grpId="0"/>
      <p:bldP spid="40" grpId="0" animBg="1"/>
      <p:bldP spid="41" grpId="0" animBg="1"/>
      <p:bldP spid="42" grpId="0"/>
      <p:bldP spid="47" grpId="0" animBg="1"/>
      <p:bldP spid="48" grpId="0"/>
      <p:bldP spid="44" grpId="0" animBg="1"/>
      <p:bldP spid="45" grpId="0"/>
      <p:bldP spid="2" grpId="0"/>
      <p:bldP spid="3" grpId="0"/>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11" grpId="0" animBg="1"/>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67544" y="1844824"/>
            <a:ext cx="8229600" cy="4525963"/>
          </a:xfrm>
        </p:spPr>
        <p:txBody>
          <a:bodyPr>
            <a:normAutofit fontScale="92500" lnSpcReduction="20000"/>
          </a:bodyPr>
          <a:lstStyle/>
          <a:p>
            <a:pPr marL="0" indent="0">
              <a:buNone/>
            </a:pPr>
            <a:endParaRPr lang="tr-TR" dirty="0"/>
          </a:p>
          <a:p>
            <a:pPr marL="0" indent="0" algn="just">
              <a:buNone/>
            </a:pPr>
            <a:r>
              <a:rPr lang="tr-TR" dirty="0" smtClean="0"/>
              <a:t>	 </a:t>
            </a:r>
            <a:r>
              <a:rPr lang="tr-TR" b="1" dirty="0" smtClean="0">
                <a:solidFill>
                  <a:srgbClr val="00B0F0"/>
                </a:solidFill>
              </a:rPr>
              <a:t>Evet.</a:t>
            </a:r>
            <a:r>
              <a:rPr lang="tr-TR" dirty="0" smtClean="0"/>
              <a:t>  01.07.2017 </a:t>
            </a:r>
            <a:r>
              <a:rPr lang="tr-TR" dirty="0"/>
              <a:t>tarihine </a:t>
            </a:r>
            <a:r>
              <a:rPr lang="tr-TR" dirty="0" smtClean="0"/>
              <a:t>kadar, gümrük beyannameli mal ihracı ve yolcu beraberi eşya ihracı işlemlerinde e-Fatura da düzenlenebileceği gibi matbu (kağıt veya e-Arşiv)  fatura da düzenlenebilir. </a:t>
            </a:r>
          </a:p>
          <a:p>
            <a:pPr marL="0" indent="0" algn="just">
              <a:buNone/>
            </a:pPr>
            <a:r>
              <a:rPr lang="tr-TR" dirty="0"/>
              <a:t>	</a:t>
            </a:r>
            <a:endParaRPr lang="tr-TR" dirty="0" smtClean="0"/>
          </a:p>
          <a:p>
            <a:pPr marL="0" indent="0" algn="just">
              <a:buNone/>
            </a:pPr>
            <a:r>
              <a:rPr lang="tr-TR" dirty="0"/>
              <a:t>	</a:t>
            </a:r>
            <a:r>
              <a:rPr lang="tr-TR" dirty="0" smtClean="0"/>
              <a:t>Faturalama süreci 1/7/2017 tarihinden önce başlamış ve matbu fatura olarak düzenlenmiş işlemlere ait 1/7/2017 tarihinden sonra nihayetlendirilecek ihracat işlemlerine  bu suretle devam da edilebilecektir. </a:t>
            </a:r>
          </a:p>
          <a:p>
            <a:pPr marL="0" indent="0" algn="just">
              <a:buNone/>
            </a:pPr>
            <a:endParaRPr lang="tr-TR" dirty="0"/>
          </a:p>
          <a:p>
            <a:pPr marL="0" indent="0" algn="just">
              <a:buNone/>
            </a:pPr>
            <a:r>
              <a:rPr lang="tr-TR" dirty="0" smtClean="0"/>
              <a:t>	Önceden düzenlenmiş matbu faturanın iptal edilip, yerine e-Fatura düzenlenmesine gerek yoktur. </a:t>
            </a:r>
          </a:p>
          <a:p>
            <a:pPr marL="0" indent="0" algn="just">
              <a:buNone/>
            </a:pPr>
            <a:r>
              <a:rPr lang="tr-TR" dirty="0"/>
              <a:t>	</a:t>
            </a:r>
            <a:r>
              <a:rPr lang="tr-TR" dirty="0" smtClean="0"/>
              <a:t> </a:t>
            </a:r>
            <a:endParaRPr lang="tr-TR"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40</a:t>
            </a:fld>
            <a:endParaRPr lang="tr-TR" dirty="0"/>
          </a:p>
        </p:txBody>
      </p:sp>
      <p:sp>
        <p:nvSpPr>
          <p:cNvPr id="2" name="Başlık 1"/>
          <p:cNvSpPr>
            <a:spLocks noGrp="1"/>
          </p:cNvSpPr>
          <p:nvPr>
            <p:ph type="title"/>
          </p:nvPr>
        </p:nvSpPr>
        <p:spPr>
          <a:xfrm>
            <a:off x="467544" y="116632"/>
            <a:ext cx="8229600" cy="1858218"/>
          </a:xfrm>
        </p:spPr>
        <p:txBody>
          <a:bodyPr>
            <a:normAutofit/>
          </a:bodyPr>
          <a:lstStyle/>
          <a:p>
            <a:pPr algn="just"/>
            <a:r>
              <a:rPr lang="tr-TR" sz="2200" dirty="0" smtClean="0">
                <a:solidFill>
                  <a:srgbClr val="C00000"/>
                </a:solidFill>
              </a:rPr>
              <a:t>İhracatta e-Fatura kesmeye başlayan firma </a:t>
            </a:r>
            <a:r>
              <a:rPr lang="tr-TR" sz="2200" b="1" u="sng" dirty="0" smtClean="0">
                <a:solidFill>
                  <a:srgbClr val="C00000"/>
                </a:solidFill>
              </a:rPr>
              <a:t>01.07.2017 tarihine kadar</a:t>
            </a:r>
            <a:r>
              <a:rPr lang="tr-TR" sz="2200" b="1" dirty="0" smtClean="0">
                <a:solidFill>
                  <a:srgbClr val="C00000"/>
                </a:solidFill>
              </a:rPr>
              <a:t> </a:t>
            </a:r>
            <a:r>
              <a:rPr lang="tr-TR" sz="2200" dirty="0" smtClean="0">
                <a:solidFill>
                  <a:srgbClr val="C00000"/>
                </a:solidFill>
              </a:rPr>
              <a:t>diğer ihracat işlemleri için kağıt fatura kesebilir mi? Önceden düzenlenmiş kağıt faturaların 1/7/2017 tarihinden sonra iptali ve yerine e-Fatura düzenlenmesi zorunlu mudur?</a:t>
            </a:r>
            <a:r>
              <a:rPr lang="tr-TR" sz="4000" dirty="0" smtClean="0">
                <a:solidFill>
                  <a:srgbClr val="C00000"/>
                </a:solidFill>
              </a:rPr>
              <a:t>	</a:t>
            </a:r>
            <a:endParaRPr lang="tr-TR" sz="22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2897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536504"/>
          </a:xfrm>
        </p:spPr>
        <p:txBody>
          <a:bodyPr>
            <a:normAutofit lnSpcReduction="10000"/>
          </a:bodyPr>
          <a:lstStyle/>
          <a:p>
            <a:pPr marL="0" indent="0" algn="just">
              <a:buNone/>
            </a:pPr>
            <a:r>
              <a:rPr lang="tr-TR" dirty="0"/>
              <a:t>	</a:t>
            </a:r>
            <a:r>
              <a:rPr lang="tr-TR" sz="2400" dirty="0"/>
              <a:t>Fatura açısından böyle bir zorunluluk </a:t>
            </a:r>
            <a:r>
              <a:rPr lang="tr-TR" sz="2400" dirty="0" smtClean="0"/>
              <a:t>olmadığı gibi teknik olarak da mümkün değildir.</a:t>
            </a:r>
          </a:p>
          <a:p>
            <a:pPr marL="0" indent="0" algn="just">
              <a:buNone/>
            </a:pPr>
            <a:r>
              <a:rPr lang="tr-TR" sz="2400" dirty="0"/>
              <a:t>	</a:t>
            </a:r>
            <a:endParaRPr lang="tr-TR" sz="2400" dirty="0" smtClean="0"/>
          </a:p>
          <a:p>
            <a:pPr marL="0" indent="0" algn="just">
              <a:buNone/>
            </a:pPr>
            <a:r>
              <a:rPr lang="tr-TR" sz="2400" dirty="0"/>
              <a:t>	</a:t>
            </a:r>
            <a:r>
              <a:rPr lang="tr-TR" sz="2400" dirty="0" smtClean="0"/>
              <a:t>Söz </a:t>
            </a:r>
            <a:r>
              <a:rPr lang="tr-TR" sz="2400" dirty="0"/>
              <a:t>konusu </a:t>
            </a:r>
            <a:r>
              <a:rPr lang="tr-TR" sz="2400" u="sng" dirty="0"/>
              <a:t>referans numarası</a:t>
            </a:r>
            <a:r>
              <a:rPr lang="tr-TR" sz="2400" dirty="0"/>
              <a:t> e-Faturanın GTB sistemlerine iletilmesine müteakip </a:t>
            </a:r>
            <a:r>
              <a:rPr lang="tr-TR" sz="2400" dirty="0" smtClean="0"/>
              <a:t>GTB sistemi  </a:t>
            </a:r>
            <a:r>
              <a:rPr lang="tr-TR" sz="2400" dirty="0"/>
              <a:t>tarafından </a:t>
            </a:r>
            <a:r>
              <a:rPr lang="tr-TR" sz="2400" dirty="0" smtClean="0"/>
              <a:t>otomatik olarak oluşturulmaktadır.</a:t>
            </a:r>
          </a:p>
          <a:p>
            <a:pPr marL="0" indent="0" algn="just">
              <a:buNone/>
            </a:pPr>
            <a:endParaRPr lang="tr-TR" sz="2400" dirty="0"/>
          </a:p>
          <a:p>
            <a:pPr marL="0" indent="0" algn="just">
              <a:buNone/>
            </a:pPr>
            <a:r>
              <a:rPr lang="tr-TR" sz="2400" dirty="0"/>
              <a:t>	</a:t>
            </a:r>
            <a:r>
              <a:rPr lang="tr-TR" sz="2400" dirty="0" smtClean="0"/>
              <a:t>Söz konusu </a:t>
            </a:r>
            <a:r>
              <a:rPr lang="tr-TR" sz="2400" dirty="0" err="1" smtClean="0"/>
              <a:t>ref</a:t>
            </a:r>
            <a:r>
              <a:rPr lang="tr-TR" sz="2400" dirty="0" smtClean="0"/>
              <a:t>. numarası </a:t>
            </a:r>
            <a:r>
              <a:rPr lang="tr-TR" sz="2400" dirty="0" err="1"/>
              <a:t>GÇB’nin</a:t>
            </a:r>
            <a:r>
              <a:rPr lang="tr-TR" sz="2400" dirty="0"/>
              <a:t> hazırlanması aşamasında </a:t>
            </a:r>
            <a:r>
              <a:rPr lang="tr-TR" sz="2400" b="1" dirty="0"/>
              <a:t>0886 belge kodu ile </a:t>
            </a:r>
            <a:r>
              <a:rPr lang="tr-TR" sz="2400" b="1" dirty="0" err="1">
                <a:solidFill>
                  <a:srgbClr val="00B0F0"/>
                </a:solidFill>
              </a:rPr>
              <a:t>GÇB’ye</a:t>
            </a:r>
            <a:r>
              <a:rPr lang="tr-TR" sz="2400" b="1" dirty="0">
                <a:solidFill>
                  <a:srgbClr val="00B0F0"/>
                </a:solidFill>
              </a:rPr>
              <a:t> aktarılacaktır</a:t>
            </a:r>
            <a:r>
              <a:rPr lang="tr-TR" sz="2400" b="1" dirty="0"/>
              <a:t>. </a:t>
            </a:r>
            <a:endParaRPr lang="tr-TR" sz="2400" b="1" dirty="0" smtClean="0"/>
          </a:p>
          <a:p>
            <a:pPr marL="0" indent="0" algn="just">
              <a:buNone/>
            </a:pPr>
            <a:r>
              <a:rPr lang="tr-TR" sz="2400" b="1" dirty="0" smtClean="0"/>
              <a:t>	</a:t>
            </a:r>
          </a:p>
          <a:p>
            <a:pPr marL="0" indent="0" algn="just">
              <a:buNone/>
            </a:pPr>
            <a:r>
              <a:rPr lang="tr-TR" sz="2400" b="1" dirty="0"/>
              <a:t>	</a:t>
            </a:r>
          </a:p>
        </p:txBody>
      </p:sp>
      <p:sp>
        <p:nvSpPr>
          <p:cNvPr id="5" name="Slayt Numarası Yer Tutucusu 4"/>
          <p:cNvSpPr>
            <a:spLocks noGrp="1"/>
          </p:cNvSpPr>
          <p:nvPr>
            <p:ph type="sldNum" sz="quarter" idx="12"/>
          </p:nvPr>
        </p:nvSpPr>
        <p:spPr/>
        <p:txBody>
          <a:bodyPr/>
          <a:lstStyle/>
          <a:p>
            <a:fld id="{683D8C1D-9B45-4C43-A274-6EF94B876E06}" type="slidenum">
              <a:rPr lang="tr-TR" smtClean="0"/>
              <a:t>41</a:t>
            </a:fld>
            <a:endParaRPr lang="tr-TR" dirty="0"/>
          </a:p>
        </p:txBody>
      </p:sp>
      <p:sp>
        <p:nvSpPr>
          <p:cNvPr id="2" name="Başlık 1"/>
          <p:cNvSpPr>
            <a:spLocks noGrp="1"/>
          </p:cNvSpPr>
          <p:nvPr>
            <p:ph type="title"/>
          </p:nvPr>
        </p:nvSpPr>
        <p:spPr/>
        <p:txBody>
          <a:bodyPr>
            <a:normAutofit/>
          </a:bodyPr>
          <a:lstStyle/>
          <a:p>
            <a:pPr algn="just"/>
            <a:r>
              <a:rPr lang="tr-TR" sz="2700" b="1" dirty="0" smtClean="0">
                <a:solidFill>
                  <a:srgbClr val="FF0000"/>
                </a:solidFill>
              </a:rPr>
              <a:t>	</a:t>
            </a:r>
            <a:r>
              <a:rPr lang="tr-TR" sz="2700" b="1" dirty="0" smtClean="0">
                <a:solidFill>
                  <a:srgbClr val="C00000"/>
                </a:solidFill>
              </a:rPr>
              <a:t>23 </a:t>
            </a:r>
            <a:r>
              <a:rPr lang="tr-TR" sz="2700" b="1" dirty="0">
                <a:solidFill>
                  <a:srgbClr val="C00000"/>
                </a:solidFill>
              </a:rPr>
              <a:t>Haneli ID numarasının faturamızın görüntüsünde yer alma zorunluluğu var mı?</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52517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04864"/>
            <a:ext cx="8229600" cy="2592287"/>
          </a:xfrm>
        </p:spPr>
        <p:txBody>
          <a:bodyPr>
            <a:normAutofit fontScale="92500" lnSpcReduction="10000"/>
          </a:bodyPr>
          <a:lstStyle/>
          <a:p>
            <a:pPr marL="0" indent="0" algn="just">
              <a:buNone/>
            </a:pPr>
            <a:r>
              <a:rPr lang="tr-TR" dirty="0"/>
              <a:t>	</a:t>
            </a:r>
            <a:r>
              <a:rPr lang="tr-TR" sz="2400" dirty="0" smtClean="0"/>
              <a:t>Evet</a:t>
            </a:r>
            <a:r>
              <a:rPr lang="tr-TR" sz="2400" dirty="0"/>
              <a:t>. </a:t>
            </a:r>
            <a:endParaRPr lang="tr-TR" sz="2400" dirty="0" smtClean="0"/>
          </a:p>
          <a:p>
            <a:pPr marL="0" indent="0" algn="just">
              <a:buNone/>
            </a:pPr>
            <a:endParaRPr lang="tr-TR" sz="2400" dirty="0"/>
          </a:p>
          <a:p>
            <a:pPr marL="0" indent="0" algn="just">
              <a:buNone/>
            </a:pPr>
            <a:r>
              <a:rPr lang="tr-TR" sz="2400" dirty="0" smtClean="0"/>
              <a:t>	GÇB </a:t>
            </a:r>
            <a:r>
              <a:rPr lang="tr-TR" sz="2400" dirty="0"/>
              <a:t>bilgileri ile ilgili ihracat faturası bilgileri </a:t>
            </a:r>
            <a:r>
              <a:rPr lang="tr-TR" sz="2400" dirty="0" smtClean="0"/>
              <a:t>birbirini, GTİP, Mal Cinsi, Miktarı ve Kıymeti açısından </a:t>
            </a:r>
            <a:r>
              <a:rPr lang="tr-TR" sz="2400" dirty="0"/>
              <a:t>doğrulamalıdır. </a:t>
            </a:r>
            <a:endParaRPr lang="tr-TR" sz="2400" dirty="0" smtClean="0"/>
          </a:p>
          <a:p>
            <a:pPr marL="0" indent="0" algn="just">
              <a:buNone/>
            </a:pPr>
            <a:endParaRPr lang="tr-TR" sz="2400" dirty="0"/>
          </a:p>
          <a:p>
            <a:pPr marL="0" indent="0" algn="just">
              <a:buNone/>
            </a:pPr>
            <a:r>
              <a:rPr lang="tr-TR" sz="2400" dirty="0" smtClean="0"/>
              <a:t>	Aksi </a:t>
            </a:r>
            <a:r>
              <a:rPr lang="tr-TR" sz="2400" dirty="0"/>
              <a:t>takdirde sistem hata verecek olup </a:t>
            </a:r>
            <a:r>
              <a:rPr lang="tr-TR" sz="2400" dirty="0" err="1"/>
              <a:t>GÇB’nin</a:t>
            </a:r>
            <a:r>
              <a:rPr lang="tr-TR" sz="2400" dirty="0"/>
              <a:t> tesciline izin vermeyecektir.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42</a:t>
            </a:fld>
            <a:endParaRPr lang="tr-TR"/>
          </a:p>
        </p:txBody>
      </p:sp>
      <p:sp>
        <p:nvSpPr>
          <p:cNvPr id="2" name="Başlık 1"/>
          <p:cNvSpPr>
            <a:spLocks noGrp="1"/>
          </p:cNvSpPr>
          <p:nvPr>
            <p:ph type="title"/>
          </p:nvPr>
        </p:nvSpPr>
        <p:spPr>
          <a:xfrm>
            <a:off x="457200" y="274638"/>
            <a:ext cx="8229600" cy="1570186"/>
          </a:xfrm>
        </p:spPr>
        <p:txBody>
          <a:bodyPr>
            <a:normAutofit fontScale="90000"/>
          </a:bodyPr>
          <a:lstStyle/>
          <a:p>
            <a:pPr algn="just"/>
            <a:r>
              <a:rPr lang="tr-TR" sz="2700" dirty="0" smtClean="0">
                <a:solidFill>
                  <a:srgbClr val="C00000"/>
                </a:solidFill>
              </a:rPr>
              <a:t>Uçak </a:t>
            </a:r>
            <a:r>
              <a:rPr lang="tr-TR" sz="2700" dirty="0">
                <a:solidFill>
                  <a:srgbClr val="C00000"/>
                </a:solidFill>
              </a:rPr>
              <a:t>yüklemelerinde sistemden gelen ağırlık </a:t>
            </a:r>
            <a:r>
              <a:rPr lang="tr-TR" sz="2700" b="1" dirty="0">
                <a:solidFill>
                  <a:srgbClr val="C00000"/>
                </a:solidFill>
              </a:rPr>
              <a:t>yerine ambar ağırlığı</a:t>
            </a:r>
            <a:r>
              <a:rPr lang="tr-TR" sz="2700" dirty="0">
                <a:solidFill>
                  <a:srgbClr val="C00000"/>
                </a:solidFill>
              </a:rPr>
              <a:t> yazmak zorundayız. Bu durumda ihracat faturamızın da mutlaka beyanname kilosundan düzenlenecek doğru mu?</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473957"/>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4525963"/>
          </a:xfrm>
        </p:spPr>
        <p:txBody>
          <a:bodyPr/>
          <a:lstStyle/>
          <a:p>
            <a:pPr marL="0" indent="0" algn="just">
              <a:buNone/>
            </a:pPr>
            <a:r>
              <a:rPr lang="tr-TR" sz="2400" dirty="0" smtClean="0"/>
              <a:t>	Bu </a:t>
            </a:r>
            <a:r>
              <a:rPr lang="tr-TR" sz="2400" dirty="0"/>
              <a:t>alan her ne kadar GTB mevzuatı açısından zorunlu olsa da sahada uygulanmadığı görülmüştür</a:t>
            </a:r>
            <a:r>
              <a:rPr lang="tr-TR" sz="2400" dirty="0" smtClean="0"/>
              <a:t>.</a:t>
            </a:r>
          </a:p>
          <a:p>
            <a:pPr marL="0" indent="0" algn="just">
              <a:buNone/>
            </a:pPr>
            <a:endParaRPr lang="tr-TR" sz="2400" dirty="0" smtClean="0"/>
          </a:p>
          <a:p>
            <a:pPr marL="0" indent="0" algn="just">
              <a:buNone/>
            </a:pPr>
            <a:r>
              <a:rPr lang="tr-TR" sz="2400" dirty="0"/>
              <a:t>	</a:t>
            </a:r>
            <a:r>
              <a:rPr lang="tr-TR" sz="2400" dirty="0" smtClean="0"/>
              <a:t>Bu </a:t>
            </a:r>
            <a:r>
              <a:rPr lang="tr-TR" sz="2400" dirty="0"/>
              <a:t>nedenle yayınlanan yeni </a:t>
            </a:r>
            <a:r>
              <a:rPr lang="tr-TR" sz="2400" b="1" dirty="0" err="1"/>
              <a:t>shematrona</a:t>
            </a:r>
            <a:r>
              <a:rPr lang="tr-TR" sz="2400" dirty="0"/>
              <a:t> göre teknik </a:t>
            </a:r>
            <a:r>
              <a:rPr lang="tr-TR" sz="2400" dirty="0" smtClean="0"/>
              <a:t>olarak </a:t>
            </a:r>
            <a:r>
              <a:rPr lang="tr-TR" sz="2400" dirty="0"/>
              <a:t>doldurulması zorunlu bir alan değildir</a:t>
            </a:r>
            <a:r>
              <a:rPr lang="tr-TR" sz="2400" dirty="0" smtClean="0"/>
              <a:t>.</a:t>
            </a:r>
          </a:p>
          <a:p>
            <a:pPr marL="0" indent="0" algn="just">
              <a:buNone/>
            </a:pPr>
            <a:endParaRPr lang="tr-TR" sz="2400" dirty="0"/>
          </a:p>
          <a:p>
            <a:pPr marL="0" indent="0" algn="just">
              <a:buNone/>
            </a:pPr>
            <a:r>
              <a:rPr lang="tr-TR" sz="2400" dirty="0" smtClean="0"/>
              <a:t>	</a:t>
            </a:r>
            <a:endParaRPr lang="tr-TR"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43</a:t>
            </a:fld>
            <a:endParaRPr lang="tr-TR"/>
          </a:p>
        </p:txBody>
      </p:sp>
      <p:sp>
        <p:nvSpPr>
          <p:cNvPr id="2" name="Başlık 1"/>
          <p:cNvSpPr>
            <a:spLocks noGrp="1"/>
          </p:cNvSpPr>
          <p:nvPr>
            <p:ph type="title"/>
          </p:nvPr>
        </p:nvSpPr>
        <p:spPr/>
        <p:txBody>
          <a:bodyPr>
            <a:normAutofit fontScale="90000"/>
          </a:bodyPr>
          <a:lstStyle/>
          <a:p>
            <a:pPr algn="just"/>
            <a:r>
              <a:rPr lang="tr-TR" sz="2700" dirty="0" smtClean="0">
                <a:solidFill>
                  <a:srgbClr val="C00000"/>
                </a:solidFill>
              </a:rPr>
              <a:t>Eşyanın </a:t>
            </a:r>
            <a:r>
              <a:rPr lang="tr-TR" sz="2700" dirty="0">
                <a:solidFill>
                  <a:srgbClr val="C00000"/>
                </a:solidFill>
              </a:rPr>
              <a:t>bulunduğu </a:t>
            </a:r>
            <a:r>
              <a:rPr lang="tr-TR" sz="2700" b="1" dirty="0">
                <a:solidFill>
                  <a:srgbClr val="C00000"/>
                </a:solidFill>
              </a:rPr>
              <a:t>kabın adedi </a:t>
            </a:r>
            <a:r>
              <a:rPr lang="tr-TR" sz="2700" dirty="0">
                <a:solidFill>
                  <a:srgbClr val="C00000"/>
                </a:solidFill>
              </a:rPr>
              <a:t>zorunlu ve karşılaştıracak alan mıdır? Birkaç farklı ürün kalemi örneğin tek pakette gönderilecekse bu alan nasıl doldurulmalı?</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419027"/>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420888"/>
            <a:ext cx="8229600" cy="3528392"/>
          </a:xfrm>
        </p:spPr>
        <p:txBody>
          <a:bodyPr>
            <a:normAutofit fontScale="92500" lnSpcReduction="10000"/>
          </a:bodyPr>
          <a:lstStyle/>
          <a:p>
            <a:pPr marL="0" indent="0" algn="just">
              <a:buNone/>
            </a:pPr>
            <a:r>
              <a:rPr lang="tr-TR" dirty="0"/>
              <a:t>	</a:t>
            </a:r>
            <a:r>
              <a:rPr lang="tr-TR" sz="2400" dirty="0"/>
              <a:t> İhracat faturasına yazılan bilgilerle GÇB üzerinde yer alan bilgiler birbiriyle uyumlu olmalıdır</a:t>
            </a:r>
            <a:r>
              <a:rPr lang="tr-TR" sz="2400" dirty="0" smtClean="0"/>
              <a:t>. </a:t>
            </a:r>
          </a:p>
          <a:p>
            <a:pPr marL="0" indent="0" algn="just">
              <a:buNone/>
            </a:pPr>
            <a:endParaRPr lang="tr-TR" sz="2400" dirty="0" smtClean="0"/>
          </a:p>
          <a:p>
            <a:pPr marL="0" indent="0" algn="just">
              <a:buNone/>
            </a:pPr>
            <a:r>
              <a:rPr lang="tr-TR" sz="2400" dirty="0"/>
              <a:t>	</a:t>
            </a:r>
            <a:r>
              <a:rPr lang="tr-TR" sz="2400" dirty="0" smtClean="0"/>
              <a:t>GTİP bilgileri fatura ve GÇB de kontrol edilmekte olup, </a:t>
            </a:r>
            <a:r>
              <a:rPr lang="tr-TR" sz="2400" b="1" dirty="0" smtClean="0"/>
              <a:t>eşyanın tanımına ilişkin ibareler</a:t>
            </a:r>
            <a:r>
              <a:rPr lang="tr-TR" sz="2400" dirty="0" smtClean="0"/>
              <a:t>, ifadeler birebir aynı olup olmadığı sistemsel olarak kontrol edilmemektedir. </a:t>
            </a:r>
          </a:p>
          <a:p>
            <a:pPr marL="0" indent="0" algn="just">
              <a:buNone/>
            </a:pPr>
            <a:endParaRPr lang="tr-TR" sz="2400" dirty="0"/>
          </a:p>
          <a:p>
            <a:pPr marL="0" indent="0" algn="just">
              <a:buNone/>
            </a:pPr>
            <a:r>
              <a:rPr lang="tr-TR" sz="2400" dirty="0" smtClean="0"/>
              <a:t>	Ancak, yapılacak kontrollerde bir sorun ile karşılaşılmaması açısından, fatura içeriği mal tanım bilgisi ile GÇB içeriği mal tanım bilgisi aynı olmasına özen gösterilmelidir. </a:t>
            </a:r>
            <a:endParaRPr lang="tr-TR"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44</a:t>
            </a:fld>
            <a:endParaRPr lang="tr-TR"/>
          </a:p>
        </p:txBody>
      </p:sp>
      <p:sp>
        <p:nvSpPr>
          <p:cNvPr id="2" name="Başlık 1"/>
          <p:cNvSpPr>
            <a:spLocks noGrp="1"/>
          </p:cNvSpPr>
          <p:nvPr>
            <p:ph type="title"/>
          </p:nvPr>
        </p:nvSpPr>
        <p:spPr>
          <a:xfrm>
            <a:off x="395537" y="332656"/>
            <a:ext cx="8496944" cy="1287016"/>
          </a:xfrm>
        </p:spPr>
        <p:txBody>
          <a:bodyPr>
            <a:normAutofit fontScale="90000"/>
          </a:bodyPr>
          <a:lstStyle/>
          <a:p>
            <a:pPr algn="just"/>
            <a:r>
              <a:rPr lang="tr-TR" sz="2700" dirty="0" smtClean="0">
                <a:solidFill>
                  <a:srgbClr val="FF0000"/>
                </a:solidFill>
              </a:rPr>
              <a:t>	</a:t>
            </a:r>
            <a:br>
              <a:rPr lang="tr-TR" sz="2700" dirty="0" smtClean="0">
                <a:solidFill>
                  <a:srgbClr val="FF0000"/>
                </a:solidFill>
              </a:rPr>
            </a:br>
            <a:r>
              <a:rPr lang="tr-TR" sz="2700" dirty="0">
                <a:solidFill>
                  <a:srgbClr val="FF0000"/>
                </a:solidFill>
              </a:rPr>
              <a:t/>
            </a:r>
            <a:br>
              <a:rPr lang="tr-TR" sz="2700" dirty="0">
                <a:solidFill>
                  <a:srgbClr val="FF0000"/>
                </a:solidFill>
              </a:rPr>
            </a:br>
            <a:r>
              <a:rPr lang="tr-TR" sz="2700" dirty="0" smtClean="0">
                <a:solidFill>
                  <a:srgbClr val="FF0000"/>
                </a:solidFill>
              </a:rPr>
              <a:t>	</a:t>
            </a:r>
            <a:r>
              <a:rPr lang="tr-TR" sz="2700" dirty="0" smtClean="0">
                <a:solidFill>
                  <a:srgbClr val="C00000"/>
                </a:solidFill>
              </a:rPr>
              <a:t>İhracatta </a:t>
            </a:r>
            <a:r>
              <a:rPr lang="tr-TR" sz="2700" b="1" dirty="0" smtClean="0">
                <a:solidFill>
                  <a:srgbClr val="C00000"/>
                </a:solidFill>
              </a:rPr>
              <a:t>e-Faturadaki </a:t>
            </a:r>
            <a:r>
              <a:rPr lang="tr-TR" sz="2700" b="1" dirty="0">
                <a:solidFill>
                  <a:srgbClr val="C00000"/>
                </a:solidFill>
              </a:rPr>
              <a:t>ticari eşyanın tanımı </a:t>
            </a:r>
            <a:r>
              <a:rPr lang="tr-TR" sz="2700" dirty="0">
                <a:solidFill>
                  <a:srgbClr val="C00000"/>
                </a:solidFill>
              </a:rPr>
              <a:t>ile </a:t>
            </a:r>
            <a:r>
              <a:rPr lang="tr-TR" sz="2700" b="1" dirty="0">
                <a:solidFill>
                  <a:srgbClr val="C00000"/>
                </a:solidFill>
              </a:rPr>
              <a:t>beyannamedeki eşyanın ticari tanımı </a:t>
            </a:r>
            <a:r>
              <a:rPr lang="tr-TR" sz="2700" dirty="0">
                <a:solidFill>
                  <a:srgbClr val="C00000"/>
                </a:solidFill>
              </a:rPr>
              <a:t>da birbiri ile karşılaştırılacak mı? Özellikle DİİB işlemlerinde bu konu çok önemlidir.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30811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a:p>
            <a:pPr marL="0" indent="0" algn="just">
              <a:buNone/>
            </a:pPr>
            <a:r>
              <a:rPr lang="tr-TR" dirty="0"/>
              <a:t>	</a:t>
            </a:r>
            <a:r>
              <a:rPr lang="tr-TR" sz="2400" dirty="0"/>
              <a:t> GTİP NO zorunlu alandır ve </a:t>
            </a:r>
            <a:r>
              <a:rPr lang="tr-TR" sz="2400" b="1" dirty="0"/>
              <a:t>noktasız 12 haneli olacak</a:t>
            </a:r>
            <a:r>
              <a:rPr lang="tr-TR" sz="2400" dirty="0"/>
              <a:t> </a:t>
            </a:r>
            <a:r>
              <a:rPr lang="tr-TR" sz="2400" dirty="0" smtClean="0"/>
              <a:t>şekilde </a:t>
            </a:r>
            <a:r>
              <a:rPr lang="tr-TR" sz="2400" b="1" dirty="0" smtClean="0">
                <a:solidFill>
                  <a:srgbClr val="C00000"/>
                </a:solidFill>
              </a:rPr>
              <a:t>fatura ve </a:t>
            </a:r>
            <a:r>
              <a:rPr lang="tr-TR" sz="2400" b="1" dirty="0" err="1" smtClean="0">
                <a:solidFill>
                  <a:srgbClr val="C00000"/>
                </a:solidFill>
              </a:rPr>
              <a:t>GÇB’ye</a:t>
            </a:r>
            <a:r>
              <a:rPr lang="tr-TR" sz="2400" b="1" dirty="0" smtClean="0">
                <a:solidFill>
                  <a:srgbClr val="C00000"/>
                </a:solidFill>
              </a:rPr>
              <a:t> </a:t>
            </a:r>
            <a:r>
              <a:rPr lang="tr-TR" sz="2400" dirty="0" smtClean="0"/>
              <a:t>girilecektir</a:t>
            </a:r>
            <a:r>
              <a:rPr lang="tr-TR" sz="2400" dirty="0"/>
              <a:t>. </a:t>
            </a:r>
            <a:endParaRPr lang="tr-TR" sz="2400" dirty="0" smtClean="0"/>
          </a:p>
          <a:p>
            <a:pPr marL="0" indent="0" algn="just">
              <a:buNone/>
            </a:pPr>
            <a:endParaRPr lang="tr-TR" sz="2400" dirty="0"/>
          </a:p>
          <a:p>
            <a:pPr marL="0" indent="0" algn="just">
              <a:buNone/>
            </a:pPr>
            <a:r>
              <a:rPr lang="tr-TR" sz="2400" dirty="0" smtClean="0"/>
              <a:t>	</a:t>
            </a:r>
            <a:endParaRPr lang="tr-TR" sz="2400"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45</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C00000"/>
                </a:solidFill>
              </a:rPr>
              <a:t>	GTIB </a:t>
            </a:r>
            <a:r>
              <a:rPr lang="tr-TR" sz="2400" dirty="0">
                <a:solidFill>
                  <a:srgbClr val="C00000"/>
                </a:solidFill>
              </a:rPr>
              <a:t>numarası kaç karakter olacak ve kontrolü hangi seviyede olacaktır?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698608"/>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708920"/>
            <a:ext cx="8136904" cy="2664296"/>
          </a:xfrm>
        </p:spPr>
        <p:txBody>
          <a:bodyPr>
            <a:normAutofit fontScale="85000" lnSpcReduction="10000"/>
          </a:bodyPr>
          <a:lstStyle/>
          <a:p>
            <a:pPr marL="0" indent="0" algn="just">
              <a:buNone/>
            </a:pPr>
            <a:r>
              <a:rPr lang="tr-TR" dirty="0"/>
              <a:t>	</a:t>
            </a:r>
            <a:r>
              <a:rPr lang="tr-TR" sz="2400" dirty="0" smtClean="0"/>
              <a:t>Evet. </a:t>
            </a:r>
          </a:p>
          <a:p>
            <a:pPr marL="0" indent="0" algn="just">
              <a:buNone/>
            </a:pPr>
            <a:endParaRPr lang="tr-TR" sz="2400" dirty="0" smtClean="0"/>
          </a:p>
          <a:p>
            <a:pPr marL="0" indent="0" algn="just">
              <a:buNone/>
            </a:pPr>
            <a:r>
              <a:rPr lang="tr-TR" sz="2400" dirty="0"/>
              <a:t>	</a:t>
            </a:r>
            <a:r>
              <a:rPr lang="tr-TR" sz="2400" dirty="0" smtClean="0"/>
              <a:t>GÇB </a:t>
            </a:r>
            <a:r>
              <a:rPr lang="tr-TR" sz="2400" dirty="0"/>
              <a:t>ile fatura birbirini doğrulamalıdır. </a:t>
            </a:r>
            <a:r>
              <a:rPr lang="tr-TR" sz="2400" dirty="0" smtClean="0"/>
              <a:t>Fatura kalemleri </a:t>
            </a:r>
            <a:r>
              <a:rPr lang="tr-TR" sz="2400" dirty="0" err="1" smtClean="0"/>
              <a:t>GÇB’ye</a:t>
            </a:r>
            <a:r>
              <a:rPr lang="tr-TR" sz="2400" dirty="0" smtClean="0"/>
              <a:t> satır </a:t>
            </a:r>
            <a:r>
              <a:rPr lang="tr-TR" sz="2400" dirty="0" err="1" smtClean="0"/>
              <a:t>satır</a:t>
            </a:r>
            <a:r>
              <a:rPr lang="tr-TR" sz="2400" dirty="0" smtClean="0"/>
              <a:t> aktarılmaktadır.</a:t>
            </a:r>
          </a:p>
          <a:p>
            <a:pPr marL="0" indent="0" algn="just">
              <a:buNone/>
            </a:pPr>
            <a:r>
              <a:rPr lang="tr-TR" sz="2400" dirty="0"/>
              <a:t>	</a:t>
            </a:r>
            <a:endParaRPr lang="tr-TR" sz="2400" dirty="0" smtClean="0"/>
          </a:p>
          <a:p>
            <a:pPr marL="0" indent="0" algn="just">
              <a:buNone/>
            </a:pPr>
            <a:r>
              <a:rPr lang="tr-TR" sz="2400" dirty="0"/>
              <a:t>	</a:t>
            </a:r>
            <a:r>
              <a:rPr lang="tr-TR" sz="2400" dirty="0" smtClean="0"/>
              <a:t>Faturanın </a:t>
            </a:r>
            <a:r>
              <a:rPr lang="tr-TR" sz="2400" dirty="0"/>
              <a:t>bir satırında ne görünüyorsa </a:t>
            </a:r>
            <a:r>
              <a:rPr lang="tr-TR" sz="2400" dirty="0" err="1"/>
              <a:t>GÇB’de</a:t>
            </a:r>
            <a:r>
              <a:rPr lang="tr-TR" sz="2400" dirty="0"/>
              <a:t> de aynı şekilde görünmelidir. Sistem e-Faturaları satır bazında kontrol etmektedir. </a:t>
            </a:r>
            <a:endParaRPr lang="tr-TR" sz="2400" dirty="0" smtClean="0"/>
          </a:p>
          <a:p>
            <a:pPr marL="0" indent="0" algn="just">
              <a:buNone/>
            </a:pPr>
            <a:r>
              <a:rPr lang="tr-TR" sz="2400" dirty="0"/>
              <a:t>	</a:t>
            </a:r>
          </a:p>
        </p:txBody>
      </p:sp>
      <p:sp>
        <p:nvSpPr>
          <p:cNvPr id="5" name="Slayt Numarası Yer Tutucusu 4"/>
          <p:cNvSpPr>
            <a:spLocks noGrp="1"/>
          </p:cNvSpPr>
          <p:nvPr>
            <p:ph type="sldNum" sz="quarter" idx="12"/>
          </p:nvPr>
        </p:nvSpPr>
        <p:spPr/>
        <p:txBody>
          <a:bodyPr/>
          <a:lstStyle/>
          <a:p>
            <a:fld id="{683D8C1D-9B45-4C43-A274-6EF94B876E06}" type="slidenum">
              <a:rPr lang="tr-TR" smtClean="0"/>
              <a:t>46</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000" dirty="0" smtClean="0">
                <a:solidFill>
                  <a:srgbClr val="C00000"/>
                </a:solidFill>
              </a:rPr>
              <a:t>Bazı </a:t>
            </a:r>
            <a:r>
              <a:rPr lang="tr-TR" sz="2000" dirty="0">
                <a:solidFill>
                  <a:srgbClr val="C00000"/>
                </a:solidFill>
              </a:rPr>
              <a:t>ihracat faturalarında örneğin 100 adetlik mal için 1 kalemlik fatura oluşturulmaktadır. Ancak beyanname tarafında gerek menşei (ithal ise) gerek parti farklılığından dolayı bu 100 adetlik mal beyannamede 3 kalem olarak belirtilebiliyor. Böyle bir duruma beyannamede 3 kalem olarak göründüğü için faturada da 3 kalem olarak belirtilmesi gerekir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67619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marL="0" indent="0" algn="just">
              <a:buNone/>
            </a:pPr>
            <a:r>
              <a:rPr lang="tr-TR" dirty="0"/>
              <a:t>	 </a:t>
            </a:r>
            <a:r>
              <a:rPr lang="tr-TR" sz="2400" dirty="0"/>
              <a:t>e-Fatura uygulaması ile gerekli </a:t>
            </a:r>
            <a:r>
              <a:rPr lang="tr-TR" sz="2400" dirty="0" err="1"/>
              <a:t>mobilite</a:t>
            </a:r>
            <a:r>
              <a:rPr lang="tr-TR" sz="2400" dirty="0"/>
              <a:t> sağlanabilir ve yazılımsal olarak müşavirlere mobil araçlar da dahil olmak üzere e-Fatura düzenletilebilir</a:t>
            </a:r>
            <a:r>
              <a:rPr lang="tr-TR" sz="2400" dirty="0" smtClean="0"/>
              <a:t>.</a:t>
            </a:r>
          </a:p>
          <a:p>
            <a:pPr marL="0" indent="0" algn="just">
              <a:buNone/>
            </a:pPr>
            <a:endParaRPr lang="tr-TR" sz="2400" dirty="0"/>
          </a:p>
          <a:p>
            <a:pPr marL="0" indent="0" algn="just">
              <a:buNone/>
            </a:pPr>
            <a:r>
              <a:rPr lang="tr-TR" sz="2400" dirty="0" smtClean="0"/>
              <a:t>	Bilindiği üzere; Fatura düzenleme yetkisi esas itibariyle mükellefe ait olup, mükellef tarafından özel yetkilendirme ile (özel bir vekaletname olabilir) Gümrük müşavirlerinin fatura düzenleyebilmesine imkan verilmiş ise, gümrük müşavirleri bu yetki sınırları kapsamında mükellef adına e-Fatura düzenleyebilir. Düzenlenen fatura mükellefe aittir ve mükellefin elektronik imzasını ihtiva etmektedir. </a:t>
            </a:r>
          </a:p>
          <a:p>
            <a:pPr marL="0" indent="0" algn="just">
              <a:buNone/>
            </a:pPr>
            <a:endParaRPr lang="tr-TR" sz="2400" dirty="0" smtClean="0"/>
          </a:p>
          <a:p>
            <a:pPr marL="0" indent="0" algn="just">
              <a:buNone/>
            </a:pPr>
            <a:r>
              <a:rPr lang="tr-TR" sz="2400" dirty="0" smtClean="0"/>
              <a:t>	Bunun </a:t>
            </a:r>
            <a:r>
              <a:rPr lang="tr-TR" sz="2400" dirty="0"/>
              <a:t>için portal yöntemi dışında bir yöntem kullanılması gerekmekte olup, gerekli destek yazılım firmalarınca sunulmaktadır.</a:t>
            </a:r>
          </a:p>
        </p:txBody>
      </p:sp>
      <p:sp>
        <p:nvSpPr>
          <p:cNvPr id="5" name="Slayt Numarası Yer Tutucusu 4"/>
          <p:cNvSpPr>
            <a:spLocks noGrp="1"/>
          </p:cNvSpPr>
          <p:nvPr>
            <p:ph type="sldNum" sz="quarter" idx="12"/>
          </p:nvPr>
        </p:nvSpPr>
        <p:spPr/>
        <p:txBody>
          <a:bodyPr/>
          <a:lstStyle/>
          <a:p>
            <a:fld id="{683D8C1D-9B45-4C43-A274-6EF94B876E06}" type="slidenum">
              <a:rPr lang="tr-TR" smtClean="0"/>
              <a:t>47</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e-Fatura </a:t>
            </a:r>
            <a:r>
              <a:rPr lang="tr-TR" sz="2400" dirty="0">
                <a:solidFill>
                  <a:srgbClr val="C00000"/>
                </a:solidFill>
              </a:rPr>
              <a:t>(İhracat Faturası) gümrüklerde uygulanmaya başlanınca Gümrük müşavirlerine bu yetki </a:t>
            </a:r>
            <a:r>
              <a:rPr lang="tr-TR" sz="2400" dirty="0" smtClean="0">
                <a:solidFill>
                  <a:srgbClr val="C00000"/>
                </a:solidFill>
              </a:rPr>
              <a:t>verilecek mi?</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305433"/>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352928" cy="4968552"/>
          </a:xfrm>
        </p:spPr>
        <p:txBody>
          <a:bodyPr>
            <a:normAutofit/>
          </a:bodyPr>
          <a:lstStyle/>
          <a:p>
            <a:pPr marL="0" indent="0" algn="just">
              <a:buNone/>
            </a:pPr>
            <a:r>
              <a:rPr lang="tr-TR" dirty="0"/>
              <a:t>	</a:t>
            </a:r>
            <a:endParaRPr lang="tr-TR" dirty="0" smtClean="0"/>
          </a:p>
          <a:p>
            <a:pPr marL="0" indent="0" algn="just">
              <a:buNone/>
            </a:pPr>
            <a:endParaRPr lang="tr-TR" sz="2400" dirty="0"/>
          </a:p>
          <a:p>
            <a:pPr marL="0" indent="0" algn="just">
              <a:buNone/>
            </a:pPr>
            <a:r>
              <a:rPr lang="tr-TR" sz="2400" dirty="0" smtClean="0"/>
              <a:t>	Yaşanabilecek teknik aksaklıklar ile ilgili olarak gerek GİB gerek GTB gerekli tedbirleri almış ve kurumsal adresleri üzerinden mükellefler ile paylaşmış olup, GİB ayrıca tüm e-Fatura mükelleflerine e-Posta ile de bilgilendirme yapmaktadır.</a:t>
            </a:r>
            <a:endParaRPr lang="tr-TR" sz="21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48</a:t>
            </a:fld>
            <a:endParaRPr lang="tr-TR"/>
          </a:p>
        </p:txBody>
      </p:sp>
      <p:sp>
        <p:nvSpPr>
          <p:cNvPr id="2" name="Başlık 1"/>
          <p:cNvSpPr>
            <a:spLocks noGrp="1"/>
          </p:cNvSpPr>
          <p:nvPr>
            <p:ph type="title"/>
          </p:nvPr>
        </p:nvSpPr>
        <p:spPr>
          <a:xfrm>
            <a:off x="467544" y="116632"/>
            <a:ext cx="8229600" cy="1143000"/>
          </a:xfrm>
        </p:spPr>
        <p:txBody>
          <a:bodyPr>
            <a:noAutofit/>
          </a:bodyPr>
          <a:lstStyle/>
          <a:p>
            <a:pPr algn="just"/>
            <a:r>
              <a:rPr lang="tr-TR" sz="2400" dirty="0">
                <a:solidFill>
                  <a:srgbClr val="FF0000"/>
                </a:solidFill>
              </a:rPr>
              <a:t>	</a:t>
            </a: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t>
            </a:r>
            <a:r>
              <a:rPr lang="tr-TR" sz="2000" dirty="0" smtClean="0">
                <a:solidFill>
                  <a:srgbClr val="C00000"/>
                </a:solidFill>
              </a:rPr>
              <a:t>Faturalar </a:t>
            </a:r>
            <a:r>
              <a:rPr lang="tr-TR" sz="2000" dirty="0">
                <a:solidFill>
                  <a:srgbClr val="C00000"/>
                </a:solidFill>
              </a:rPr>
              <a:t>elektronik sistem üzerinde Gümrük onayına gönderileceğinden </a:t>
            </a:r>
            <a:r>
              <a:rPr lang="tr-TR" sz="2000" u="sng" dirty="0">
                <a:solidFill>
                  <a:srgbClr val="C00000"/>
                </a:solidFill>
              </a:rPr>
              <a:t>bu sistem kapalı olduğu durumda</a:t>
            </a:r>
            <a:r>
              <a:rPr lang="tr-TR" sz="2000" dirty="0">
                <a:solidFill>
                  <a:srgbClr val="C00000"/>
                </a:solidFill>
              </a:rPr>
              <a:t> </a:t>
            </a:r>
            <a:r>
              <a:rPr lang="tr-TR" sz="2000" b="1" dirty="0">
                <a:solidFill>
                  <a:srgbClr val="C00000"/>
                </a:solidFill>
              </a:rPr>
              <a:t>acil çıkış yapılması </a:t>
            </a:r>
            <a:r>
              <a:rPr lang="tr-TR" sz="2000" dirty="0">
                <a:solidFill>
                  <a:srgbClr val="C00000"/>
                </a:solidFill>
              </a:rPr>
              <a:t>için hangi önlem alınmalı?</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6981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marL="0" indent="0" algn="just">
              <a:buNone/>
            </a:pPr>
            <a:r>
              <a:rPr lang="tr-TR" dirty="0"/>
              <a:t>	</a:t>
            </a:r>
            <a:r>
              <a:rPr lang="tr-TR" sz="2400" dirty="0"/>
              <a:t> </a:t>
            </a:r>
            <a:r>
              <a:rPr lang="tr-TR" sz="2400" b="1" dirty="0" err="1"/>
              <a:t>AccountingCustomer</a:t>
            </a:r>
            <a:r>
              <a:rPr lang="tr-TR" sz="2400" b="1" dirty="0"/>
              <a:t> </a:t>
            </a:r>
            <a:r>
              <a:rPr lang="tr-TR" sz="2400" b="1" dirty="0" err="1"/>
              <a:t>Party</a:t>
            </a:r>
            <a:r>
              <a:rPr lang="tr-TR" sz="2400" dirty="0"/>
              <a:t> alanına, </a:t>
            </a:r>
            <a:r>
              <a:rPr lang="tr-TR" sz="2400" dirty="0">
                <a:solidFill>
                  <a:srgbClr val="00B0F0"/>
                </a:solidFill>
              </a:rPr>
              <a:t>Gümrük ve Ticaret Bakanlığının</a:t>
            </a:r>
            <a:r>
              <a:rPr lang="tr-TR" sz="2400" dirty="0"/>
              <a:t> bilgileri yazılmalı , </a:t>
            </a:r>
            <a:r>
              <a:rPr lang="tr-TR" sz="2400" b="1" dirty="0" err="1"/>
              <a:t>BuyerCustomerParty</a:t>
            </a:r>
            <a:r>
              <a:rPr lang="tr-TR" sz="2400" dirty="0"/>
              <a:t> alanına ise malı alan firmanın bilgileri yazılmalıdır. </a:t>
            </a:r>
            <a:endParaRPr lang="tr-TR" sz="2400" dirty="0" smtClean="0"/>
          </a:p>
          <a:p>
            <a:pPr marL="0" indent="0" algn="just">
              <a:buNone/>
            </a:pPr>
            <a:endParaRPr lang="tr-TR" sz="2400" dirty="0"/>
          </a:p>
          <a:p>
            <a:pPr marL="0" indent="0" algn="just">
              <a:buNone/>
            </a:pPr>
            <a:r>
              <a:rPr lang="tr-TR" sz="2400" dirty="0" smtClean="0"/>
              <a:t>	Konu </a:t>
            </a:r>
            <a:r>
              <a:rPr lang="tr-TR" sz="2400" dirty="0"/>
              <a:t>ayrıntılı olarak </a:t>
            </a:r>
            <a:r>
              <a:rPr lang="tr-TR" sz="2400" dirty="0" smtClean="0"/>
              <a:t>e-Fatura </a:t>
            </a:r>
            <a:r>
              <a:rPr lang="tr-TR" sz="2400" dirty="0"/>
              <a:t>Uygulaması Gümrük İşlemleri Kılavuzunda anlatılmıştır. </a:t>
            </a:r>
            <a:endParaRPr lang="tr-TR" sz="2400" dirty="0" smtClean="0"/>
          </a:p>
          <a:p>
            <a:pPr marL="0" indent="0" algn="just">
              <a:buNone/>
            </a:pPr>
            <a:endParaRPr lang="tr-TR" sz="2400" dirty="0"/>
          </a:p>
          <a:p>
            <a:pPr marL="0" indent="0" algn="just">
              <a:buNone/>
            </a:pPr>
            <a:r>
              <a:rPr lang="tr-TR" sz="2400" dirty="0" smtClean="0"/>
              <a:t>	Alıcı VKN </a:t>
            </a:r>
            <a:r>
              <a:rPr lang="tr-TR" sz="2400" dirty="0"/>
              <a:t>bilgisi bilinmiyorsa 10 haneli 2222222222 numarası yazılarak işlem </a:t>
            </a:r>
            <a:r>
              <a:rPr lang="tr-TR" sz="2400" dirty="0" smtClean="0"/>
              <a:t>yapılmalıdır.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49</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E-Fatura </a:t>
            </a:r>
            <a:r>
              <a:rPr lang="tr-TR" sz="2400" dirty="0">
                <a:solidFill>
                  <a:srgbClr val="C00000"/>
                </a:solidFill>
              </a:rPr>
              <a:t>kesilirken VKN girme zorunluluğu var fakat yurtdışı alıcılarının </a:t>
            </a:r>
            <a:r>
              <a:rPr lang="tr-TR" sz="2400" dirty="0" err="1">
                <a:solidFill>
                  <a:srgbClr val="C00000"/>
                </a:solidFill>
              </a:rPr>
              <a:t>VKN’si</a:t>
            </a:r>
            <a:r>
              <a:rPr lang="tr-TR" sz="2400" dirty="0">
                <a:solidFill>
                  <a:srgbClr val="C00000"/>
                </a:solidFill>
              </a:rPr>
              <a:t> olmadığından bu işlem nasıl yapılacaktır?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0930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88640"/>
            <a:ext cx="5633047" cy="936104"/>
          </a:xfrm>
          <a:prstGeom prst="rect">
            <a:avLst/>
          </a:prstGeom>
          <a:no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400" b="1" kern="0" dirty="0" smtClean="0">
                <a:solidFill>
                  <a:srgbClr val="C00000"/>
                </a:solidFill>
              </a:rPr>
              <a:t>E-ARŞİV FATURASI İŞ AKIŞI</a:t>
            </a:r>
            <a:endParaRPr lang="tr-TR" sz="3400" b="1" kern="0" dirty="0">
              <a:solidFill>
                <a:srgbClr val="C00000"/>
              </a:solidFill>
            </a:endParaRPr>
          </a:p>
        </p:txBody>
      </p:sp>
      <p:cxnSp>
        <p:nvCxnSpPr>
          <p:cNvPr id="29" name="Straight Connector 26"/>
          <p:cNvCxnSpPr/>
          <p:nvPr/>
        </p:nvCxnSpPr>
        <p:spPr>
          <a:xfrm flipV="1">
            <a:off x="1412220" y="1277890"/>
            <a:ext cx="6375873" cy="1780780"/>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sp>
        <p:nvSpPr>
          <p:cNvPr id="34" name="Metin kutusu 33"/>
          <p:cNvSpPr txBox="1"/>
          <p:nvPr/>
        </p:nvSpPr>
        <p:spPr>
          <a:xfrm rot="20677734">
            <a:off x="1948669" y="1333076"/>
            <a:ext cx="5483390" cy="830997"/>
          </a:xfrm>
          <a:prstGeom prst="rect">
            <a:avLst/>
          </a:prstGeom>
          <a:noFill/>
        </p:spPr>
        <p:txBody>
          <a:bodyPr wrap="square" rtlCol="0">
            <a:spAutoFit/>
          </a:bodyPr>
          <a:lstStyle/>
          <a:p>
            <a:pPr defTabSz="457200"/>
            <a:r>
              <a:rPr lang="tr-TR" sz="1600" i="1" dirty="0">
                <a:solidFill>
                  <a:prstClr val="black"/>
                </a:solidFill>
              </a:rPr>
              <a:t>e -</a:t>
            </a:r>
            <a:r>
              <a:rPr lang="tr-TR" sz="1600" i="1" dirty="0" smtClean="0">
                <a:solidFill>
                  <a:prstClr val="black"/>
                </a:solidFill>
              </a:rPr>
              <a:t>Fatura Uygulaması Kapsamında </a:t>
            </a:r>
            <a:r>
              <a:rPr lang="tr-TR" sz="1600" i="1" dirty="0" smtClean="0">
                <a:solidFill>
                  <a:srgbClr val="C00000"/>
                </a:solidFill>
              </a:rPr>
              <a:t>e-fatura </a:t>
            </a:r>
            <a:r>
              <a:rPr lang="tr-TR" sz="1600" i="1" dirty="0" smtClean="0">
                <a:solidFill>
                  <a:prstClr val="black"/>
                </a:solidFill>
              </a:rPr>
              <a:t>olarak elektronik ortamda düzenlenir ve elektronik ortamda  GİB aracılığı ile gönderilir.</a:t>
            </a:r>
            <a:endParaRPr lang="tr-TR" sz="1400" dirty="0">
              <a:solidFill>
                <a:prstClr val="black"/>
              </a:solidFill>
            </a:endParaRPr>
          </a:p>
        </p:txBody>
      </p:sp>
      <p:cxnSp>
        <p:nvCxnSpPr>
          <p:cNvPr id="36" name="Straight Connector 26"/>
          <p:cNvCxnSpPr/>
          <p:nvPr/>
        </p:nvCxnSpPr>
        <p:spPr>
          <a:xfrm>
            <a:off x="1377151" y="3319133"/>
            <a:ext cx="6746132" cy="50828"/>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Straight Connector 26"/>
          <p:cNvCxnSpPr/>
          <p:nvPr/>
        </p:nvCxnSpPr>
        <p:spPr>
          <a:xfrm>
            <a:off x="1259632" y="3196711"/>
            <a:ext cx="6192688" cy="2952379"/>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Connector 26"/>
          <p:cNvCxnSpPr/>
          <p:nvPr/>
        </p:nvCxnSpPr>
        <p:spPr>
          <a:xfrm>
            <a:off x="690529" y="3356992"/>
            <a:ext cx="0" cy="936104"/>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3" name="Straight Connector 26"/>
          <p:cNvCxnSpPr/>
          <p:nvPr/>
        </p:nvCxnSpPr>
        <p:spPr>
          <a:xfrm flipH="1">
            <a:off x="3249248" y="5949280"/>
            <a:ext cx="602672" cy="0"/>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 name="Grup 1"/>
          <p:cNvGrpSpPr/>
          <p:nvPr/>
        </p:nvGrpSpPr>
        <p:grpSpPr>
          <a:xfrm>
            <a:off x="-22960" y="1484784"/>
            <a:ext cx="1830463" cy="2141913"/>
            <a:chOff x="-22960" y="1700808"/>
            <a:chExt cx="1830463" cy="2141913"/>
          </a:xfrm>
        </p:grpSpPr>
        <p:pic>
          <p:nvPicPr>
            <p:cNvPr id="10" name="Picture 3" descr="D:\Users\seyhan_ebru\Pictures\resim.network\Laptop-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0" y="2330553"/>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4" name="Dikdörtgen 23"/>
            <p:cNvSpPr/>
            <p:nvPr/>
          </p:nvSpPr>
          <p:spPr>
            <a:xfrm>
              <a:off x="152666" y="1700808"/>
              <a:ext cx="1654837" cy="790336"/>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6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E-Arşiv Uygulamasına Kayıtlı Mükellef</a:t>
              </a:r>
            </a:p>
          </p:txBody>
        </p:sp>
      </p:grpSp>
      <p:sp>
        <p:nvSpPr>
          <p:cNvPr id="26" name="Dikdörtgen 25"/>
          <p:cNvSpPr/>
          <p:nvPr/>
        </p:nvSpPr>
        <p:spPr>
          <a:xfrm>
            <a:off x="6488645" y="120214"/>
            <a:ext cx="2331827" cy="644490"/>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e-Fatura Uygulamasına </a:t>
            </a:r>
            <a:r>
              <a:rPr lang="tr-TR" sz="1500" b="1" dirty="0">
                <a:ln w="11430"/>
                <a:solidFill>
                  <a:srgbClr val="C00000"/>
                </a:solidFill>
              </a:rPr>
              <a:t>Kayıtlı Olan</a:t>
            </a:r>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 Vergi Mükellefi</a:t>
            </a:r>
          </a:p>
        </p:txBody>
      </p:sp>
      <p:pic>
        <p:nvPicPr>
          <p:cNvPr id="1026" name="Picture 2" descr="D:\Users\seyhan_ebru\Pictures\resim.men\administrato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761" y="722155"/>
            <a:ext cx="1111470" cy="11114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Users\seyhan_ebru\Pictures\resim.document\document-arrow-righ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5905" y="2705944"/>
            <a:ext cx="770700" cy="857314"/>
          </a:xfrm>
          <a:prstGeom prst="rect">
            <a:avLst/>
          </a:prstGeom>
          <a:noFill/>
          <a:extLst>
            <a:ext uri="{909E8E84-426E-40DD-AFC4-6F175D3DCCD1}">
              <a14:hiddenFill xmlns:a14="http://schemas.microsoft.com/office/drawing/2010/main">
                <a:solidFill>
                  <a:srgbClr val="FFFFFF"/>
                </a:solidFill>
              </a14:hiddenFill>
            </a:ext>
          </a:extLst>
        </p:spPr>
      </p:pic>
      <p:sp>
        <p:nvSpPr>
          <p:cNvPr id="35" name="Dikdörtgen 34"/>
          <p:cNvSpPr/>
          <p:nvPr/>
        </p:nvSpPr>
        <p:spPr>
          <a:xfrm>
            <a:off x="6398196" y="2188562"/>
            <a:ext cx="2664295" cy="644490"/>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e-Fatura Uygulamasına </a:t>
            </a:r>
            <a:endParaRPr lang="tr-TR" sz="1500" b="1" dirty="0" smtClean="0">
              <a:ln w="11430"/>
              <a:gradFill>
                <a:gsLst>
                  <a:gs pos="0">
                    <a:srgbClr val="1F497D">
                      <a:lumMod val="60000"/>
                      <a:lumOff val="40000"/>
                    </a:srgbClr>
                  </a:gs>
                  <a:gs pos="75000">
                    <a:srgbClr val="1F497D">
                      <a:lumMod val="75000"/>
                    </a:srgbClr>
                  </a:gs>
                  <a:gs pos="100000">
                    <a:srgbClr val="1F497D">
                      <a:lumMod val="50000"/>
                    </a:srgbClr>
                  </a:gs>
                </a:gsLst>
                <a:lin ang="5400000"/>
              </a:gradFill>
            </a:endParaRPr>
          </a:p>
          <a:p>
            <a:pPr algn="ctr" defTabSz="457200"/>
            <a:r>
              <a:rPr lang="tr-TR" sz="1500" b="1" dirty="0" smtClean="0">
                <a:ln w="11430"/>
                <a:solidFill>
                  <a:srgbClr val="C00000"/>
                </a:solidFill>
              </a:rPr>
              <a:t>Kayıtlı Olmayan</a:t>
            </a:r>
            <a:r>
              <a:rPr lang="tr-TR" sz="1500" b="1" dirty="0" smtClean="0">
                <a:ln w="11430"/>
                <a:gradFill>
                  <a:gsLst>
                    <a:gs pos="0">
                      <a:srgbClr val="1F497D">
                        <a:lumMod val="60000"/>
                        <a:lumOff val="40000"/>
                      </a:srgbClr>
                    </a:gs>
                    <a:gs pos="75000">
                      <a:srgbClr val="1F497D">
                        <a:lumMod val="75000"/>
                      </a:srgbClr>
                    </a:gs>
                    <a:gs pos="100000">
                      <a:srgbClr val="1F497D">
                        <a:lumMod val="50000"/>
                      </a:srgbClr>
                    </a:gs>
                  </a:gsLst>
                  <a:lin ang="5400000"/>
                </a:gradFill>
              </a:rPr>
              <a:t> </a:t>
            </a:r>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Vergi Mükellefi</a:t>
            </a:r>
          </a:p>
        </p:txBody>
      </p:sp>
      <p:pic>
        <p:nvPicPr>
          <p:cNvPr id="15" name="Picture 2" descr="D:\Users\seyhan_ebru\Pictures\resim.men\black-23692_1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212" y="2838367"/>
            <a:ext cx="1054656" cy="955956"/>
          </a:xfrm>
          <a:prstGeom prst="rect">
            <a:avLst/>
          </a:prstGeom>
          <a:noFill/>
          <a:extLst>
            <a:ext uri="{909E8E84-426E-40DD-AFC4-6F175D3DCCD1}">
              <a14:hiddenFill xmlns:a14="http://schemas.microsoft.com/office/drawing/2010/main">
                <a:solidFill>
                  <a:srgbClr val="FFFFFF"/>
                </a:solidFill>
              </a14:hiddenFill>
            </a:ext>
          </a:extLst>
        </p:spPr>
      </p:pic>
      <p:sp>
        <p:nvSpPr>
          <p:cNvPr id="17" name="Metin kutusu 16"/>
          <p:cNvSpPr txBox="1"/>
          <p:nvPr/>
        </p:nvSpPr>
        <p:spPr>
          <a:xfrm>
            <a:off x="3851920" y="3563258"/>
            <a:ext cx="4113611" cy="954107"/>
          </a:xfrm>
          <a:prstGeom prst="rect">
            <a:avLst/>
          </a:prstGeom>
          <a:noFill/>
        </p:spPr>
        <p:txBody>
          <a:bodyPr wrap="square" rtlCol="0">
            <a:spAutoFit/>
          </a:bodyPr>
          <a:lstStyle/>
          <a:p>
            <a:pPr defTabSz="457200"/>
            <a:r>
              <a:rPr lang="tr-TR" sz="1400" i="1" dirty="0" smtClean="0">
                <a:solidFill>
                  <a:prstClr val="black"/>
                </a:solidFill>
              </a:rPr>
              <a:t>E-Arşiv Uygulaması kapsamında fatura </a:t>
            </a:r>
            <a:r>
              <a:rPr lang="tr-TR" sz="1400" i="1" dirty="0" smtClean="0">
                <a:solidFill>
                  <a:srgbClr val="FF0000"/>
                </a:solidFill>
              </a:rPr>
              <a:t>e-arşiv</a:t>
            </a:r>
            <a:r>
              <a:rPr lang="tr-TR" sz="1400" i="1" dirty="0" smtClean="0">
                <a:solidFill>
                  <a:prstClr val="black"/>
                </a:solidFill>
              </a:rPr>
              <a:t> </a:t>
            </a:r>
            <a:r>
              <a:rPr lang="tr-TR" sz="1400" i="1" dirty="0" smtClean="0">
                <a:solidFill>
                  <a:srgbClr val="FF0000"/>
                </a:solidFill>
              </a:rPr>
              <a:t>faturası</a:t>
            </a:r>
            <a:r>
              <a:rPr lang="tr-TR" sz="1400" i="1" dirty="0" smtClean="0">
                <a:solidFill>
                  <a:prstClr val="black"/>
                </a:solidFill>
              </a:rPr>
              <a:t> olarak elektronik ortamda düzenlenir ve alıcının isteğine göre  ya kağıt </a:t>
            </a:r>
            <a:r>
              <a:rPr lang="tr-TR" sz="1400" i="1" dirty="0">
                <a:solidFill>
                  <a:prstClr val="black"/>
                </a:solidFill>
              </a:rPr>
              <a:t>olarak </a:t>
            </a:r>
            <a:r>
              <a:rPr lang="tr-TR" sz="1400" i="1" dirty="0" smtClean="0">
                <a:solidFill>
                  <a:prstClr val="black"/>
                </a:solidFill>
              </a:rPr>
              <a:t>verilir ya da elektronik ortamda gönderilir</a:t>
            </a:r>
            <a:endParaRPr lang="tr-TR" sz="1400" i="1" dirty="0">
              <a:solidFill>
                <a:prstClr val="black"/>
              </a:solidFill>
            </a:endParaRPr>
          </a:p>
        </p:txBody>
      </p:sp>
      <p:sp>
        <p:nvSpPr>
          <p:cNvPr id="42" name="Dikdörtgen 41"/>
          <p:cNvSpPr/>
          <p:nvPr/>
        </p:nvSpPr>
        <p:spPr>
          <a:xfrm>
            <a:off x="6929311" y="4800734"/>
            <a:ext cx="2142337" cy="644490"/>
          </a:xfrm>
          <a:prstGeom prst="rect">
            <a:avLst/>
          </a:prstGeom>
          <a:solidFill>
            <a:schemeClr val="accent6">
              <a:lumMod val="60000"/>
              <a:lumOff val="40000"/>
              <a:alpha val="3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500" b="1" dirty="0" smtClean="0">
                <a:ln w="11430"/>
                <a:solidFill>
                  <a:srgbClr val="7030A0"/>
                </a:solidFill>
              </a:rPr>
              <a:t>Vergi Mükellefi Olmayan Nihai Tüketici</a:t>
            </a:r>
            <a:endParaRPr lang="tr-TR" sz="1500" b="1" dirty="0">
              <a:ln w="11430"/>
              <a:solidFill>
                <a:srgbClr val="7030A0"/>
              </a:solidFill>
            </a:endParaRPr>
          </a:p>
        </p:txBody>
      </p:sp>
      <p:grpSp>
        <p:nvGrpSpPr>
          <p:cNvPr id="46" name="Grup 45"/>
          <p:cNvGrpSpPr/>
          <p:nvPr/>
        </p:nvGrpSpPr>
        <p:grpSpPr>
          <a:xfrm>
            <a:off x="3662709" y="5013176"/>
            <a:ext cx="1917403" cy="1889990"/>
            <a:chOff x="886719" y="4449591"/>
            <a:chExt cx="1961998" cy="1961998"/>
          </a:xfrm>
        </p:grpSpPr>
        <p:pic>
          <p:nvPicPr>
            <p:cNvPr id="47" name="Resim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719" y="4449591"/>
              <a:ext cx="1961998" cy="1961998"/>
            </a:xfrm>
            <a:prstGeom prst="rect">
              <a:avLst/>
            </a:prstGeom>
          </p:spPr>
        </p:pic>
        <p:sp>
          <p:nvSpPr>
            <p:cNvPr id="48" name="Dikdörtgen 47"/>
            <p:cNvSpPr/>
            <p:nvPr/>
          </p:nvSpPr>
          <p:spPr>
            <a:xfrm>
              <a:off x="1179523" y="5063273"/>
              <a:ext cx="1376389" cy="565510"/>
            </a:xfrm>
            <a:prstGeom prst="rect">
              <a:avLst/>
            </a:prstGeom>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400" b="1" dirty="0">
                  <a:solidFill>
                    <a:prstClr val="white"/>
                  </a:solidFill>
                </a:rPr>
                <a:t>GELİR İDARESİ BAŞKANLIĞI      </a:t>
              </a:r>
            </a:p>
          </p:txBody>
        </p:sp>
      </p:grpSp>
      <p:sp>
        <p:nvSpPr>
          <p:cNvPr id="51" name="Dikdörtgen 50"/>
          <p:cNvSpPr/>
          <p:nvPr/>
        </p:nvSpPr>
        <p:spPr>
          <a:xfrm>
            <a:off x="251520" y="4614877"/>
            <a:ext cx="2997727" cy="2161126"/>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r>
              <a:rPr lang="tr-TR" sz="1600" dirty="0" err="1">
                <a:solidFill>
                  <a:prstClr val="black"/>
                </a:solidFill>
              </a:rPr>
              <a:t>xml</a:t>
            </a:r>
            <a:r>
              <a:rPr lang="tr-TR" sz="1600" dirty="0">
                <a:solidFill>
                  <a:prstClr val="black"/>
                </a:solidFill>
              </a:rPr>
              <a:t> formatında hazırlanarak zaman damgalı olarak imzalanan e-arşiv raporları en geç ait olduğu ayı takip eden ayın 15 inci günü akşamı saat 24:00’e kadar Başkanlık ile kurulacak  </a:t>
            </a:r>
            <a:r>
              <a:rPr lang="tr-TR" sz="1600" dirty="0" smtClean="0">
                <a:solidFill>
                  <a:prstClr val="black"/>
                </a:solidFill>
              </a:rPr>
              <a:t>web service </a:t>
            </a:r>
            <a:r>
              <a:rPr lang="tr-TR" sz="1600" dirty="0">
                <a:solidFill>
                  <a:prstClr val="black"/>
                </a:solidFill>
              </a:rPr>
              <a:t>ile Başkanlık sistemine yüklenmelidir</a:t>
            </a:r>
          </a:p>
        </p:txBody>
      </p:sp>
      <p:sp>
        <p:nvSpPr>
          <p:cNvPr id="52" name="Dikdörtgen 51"/>
          <p:cNvSpPr/>
          <p:nvPr/>
        </p:nvSpPr>
        <p:spPr>
          <a:xfrm>
            <a:off x="251520" y="4293096"/>
            <a:ext cx="1224948" cy="321781"/>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600" b="1" dirty="0" smtClean="0">
                <a:ln w="11430"/>
                <a:gradFill>
                  <a:gsLst>
                    <a:gs pos="0">
                      <a:srgbClr val="1F497D">
                        <a:lumMod val="60000"/>
                        <a:lumOff val="40000"/>
                      </a:srgbClr>
                    </a:gs>
                    <a:gs pos="75000">
                      <a:srgbClr val="1F497D">
                        <a:lumMod val="75000"/>
                      </a:srgbClr>
                    </a:gs>
                    <a:gs pos="100000">
                      <a:srgbClr val="1F497D">
                        <a:lumMod val="50000"/>
                      </a:srgbClr>
                    </a:gs>
                  </a:gsLst>
                  <a:lin ang="5400000"/>
                </a:gradFill>
              </a:rPr>
              <a:t>Raporlama</a:t>
            </a:r>
            <a:endParaRPr lang="tr-TR" sz="1600" b="1" dirty="0">
              <a:ln w="11430"/>
              <a:gradFill>
                <a:gsLst>
                  <a:gs pos="0">
                    <a:srgbClr val="1F497D">
                      <a:lumMod val="60000"/>
                      <a:lumOff val="40000"/>
                    </a:srgbClr>
                  </a:gs>
                  <a:gs pos="75000">
                    <a:srgbClr val="1F497D">
                      <a:lumMod val="75000"/>
                    </a:srgbClr>
                  </a:gs>
                  <a:gs pos="100000">
                    <a:srgbClr val="1F497D">
                      <a:lumMod val="50000"/>
                    </a:srgbClr>
                  </a:gs>
                </a:gsLst>
                <a:lin ang="5400000"/>
              </a:gradFill>
            </a:endParaRPr>
          </a:p>
        </p:txBody>
      </p:sp>
      <p:pic>
        <p:nvPicPr>
          <p:cNvPr id="1027" name="Picture 3" descr="D:\Users\seyhan_ebru\Pictures\resim.men\users-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3757" y="5537820"/>
            <a:ext cx="1203548" cy="120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par>
                                <p:cTn id="15" presetID="16" presetClass="entr" presetSubtype="2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par>
                                <p:cTn id="26" presetID="16" presetClass="entr" presetSubtype="2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arn(inVertical)">
                                      <p:cBhvr>
                                        <p:cTn id="39" dur="500"/>
                                        <p:tgtEl>
                                          <p:spTgt spid="51"/>
                                        </p:tgtEl>
                                      </p:cBhvr>
                                    </p:animEffect>
                                  </p:childTnLst>
                                </p:cTn>
                              </p:par>
                              <p:par>
                                <p:cTn id="40" presetID="16" presetClass="entr" presetSubtype="21"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inVertical)">
                                      <p:cBhvr>
                                        <p:cTn id="42" dur="500"/>
                                        <p:tgtEl>
                                          <p:spTgt spid="63"/>
                                        </p:tgtEl>
                                      </p:cBhvr>
                                    </p:animEffect>
                                  </p:childTnLst>
                                </p:cTn>
                              </p:par>
                              <p:par>
                                <p:cTn id="43" presetID="16" presetClass="entr" presetSubtype="21"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7" grpId="0"/>
      <p:bldP spid="51"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36912"/>
            <a:ext cx="8229600" cy="2692896"/>
          </a:xfrm>
        </p:spPr>
        <p:txBody>
          <a:bodyPr/>
          <a:lstStyle/>
          <a:p>
            <a:pPr marL="0" indent="0" algn="just">
              <a:buNone/>
            </a:pPr>
            <a:r>
              <a:rPr lang="tr-TR" dirty="0" smtClean="0"/>
              <a:t>	</a:t>
            </a:r>
            <a:r>
              <a:rPr lang="tr-TR" b="1" dirty="0" smtClean="0"/>
              <a:t>Hayır</a:t>
            </a:r>
            <a:r>
              <a:rPr lang="tr-TR" b="1" dirty="0"/>
              <a:t>,</a:t>
            </a:r>
            <a:r>
              <a:rPr lang="tr-TR" dirty="0"/>
              <a:t> zaten faturanın kendisi Gümrük Ticaret Bakanlığının elinde olacağından ayrıca çıktı alınmasına gerek yoktur</a:t>
            </a:r>
            <a:r>
              <a:rPr lang="tr-TR" dirty="0" smtClean="0"/>
              <a:t>. </a:t>
            </a:r>
          </a:p>
          <a:p>
            <a:pPr marL="0" indent="0" algn="just">
              <a:buNone/>
            </a:pPr>
            <a:r>
              <a:rPr lang="tr-TR" dirty="0"/>
              <a:t>	</a:t>
            </a:r>
            <a:r>
              <a:rPr lang="tr-TR" dirty="0" smtClean="0"/>
              <a:t>Ayrıca hukuki olarak geçerli olan hali elektronik halidir.</a:t>
            </a:r>
            <a:endParaRPr lang="tr-TR"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50</a:t>
            </a:fld>
            <a:endParaRPr lang="tr-TR"/>
          </a:p>
        </p:txBody>
      </p:sp>
      <p:sp>
        <p:nvSpPr>
          <p:cNvPr id="2" name="Başlık 1"/>
          <p:cNvSpPr>
            <a:spLocks noGrp="1"/>
          </p:cNvSpPr>
          <p:nvPr>
            <p:ph type="title"/>
          </p:nvPr>
        </p:nvSpPr>
        <p:spPr/>
        <p:txBody>
          <a:bodyPr>
            <a:normAutofit fontScale="90000"/>
          </a:bodyPr>
          <a:lstStyle/>
          <a:p>
            <a:pPr algn="just"/>
            <a:r>
              <a:rPr lang="tr-TR" sz="2400" dirty="0" smtClean="0"/>
              <a:t/>
            </a:r>
            <a:br>
              <a:rPr lang="tr-TR" sz="2400" dirty="0" smtClean="0"/>
            </a:br>
            <a:r>
              <a:rPr lang="tr-TR" sz="2400" dirty="0"/>
              <a:t/>
            </a:r>
            <a:br>
              <a:rPr lang="tr-TR" sz="2400" dirty="0"/>
            </a:br>
            <a:r>
              <a:rPr lang="tr-TR" sz="2400" dirty="0" smtClean="0"/>
              <a:t>	</a:t>
            </a:r>
            <a:r>
              <a:rPr lang="tr-TR" sz="2400" dirty="0">
                <a:solidFill>
                  <a:srgbClr val="C00000"/>
                </a:solidFill>
              </a:rPr>
              <a:t>e</a:t>
            </a:r>
            <a:r>
              <a:rPr lang="tr-TR" sz="2400" dirty="0" smtClean="0">
                <a:solidFill>
                  <a:srgbClr val="C00000"/>
                </a:solidFill>
              </a:rPr>
              <a:t>-Fatura </a:t>
            </a:r>
            <a:r>
              <a:rPr lang="tr-TR" sz="2400" dirty="0">
                <a:solidFill>
                  <a:srgbClr val="C00000"/>
                </a:solidFill>
              </a:rPr>
              <a:t>kesen ihracatçı firma Gümrük İdaresine </a:t>
            </a:r>
            <a:r>
              <a:rPr lang="tr-TR" sz="2400" dirty="0" smtClean="0">
                <a:solidFill>
                  <a:srgbClr val="C00000"/>
                </a:solidFill>
              </a:rPr>
              <a:t>             e-Faturaları </a:t>
            </a:r>
            <a:r>
              <a:rPr lang="tr-TR" sz="2400" dirty="0">
                <a:solidFill>
                  <a:srgbClr val="C00000"/>
                </a:solidFill>
              </a:rPr>
              <a:t>matbu olarak ibraz etmek mecburiyetinde midir?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10951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04865"/>
            <a:ext cx="8229600" cy="2808312"/>
          </a:xfrm>
        </p:spPr>
        <p:txBody>
          <a:bodyPr>
            <a:normAutofit/>
          </a:bodyPr>
          <a:lstStyle/>
          <a:p>
            <a:pPr marL="0" indent="0" algn="just">
              <a:buNone/>
            </a:pPr>
            <a:r>
              <a:rPr lang="tr-TR" dirty="0"/>
              <a:t>	</a:t>
            </a:r>
            <a:r>
              <a:rPr lang="tr-TR" sz="2400" dirty="0" smtClean="0"/>
              <a:t>Bu </a:t>
            </a:r>
            <a:r>
              <a:rPr lang="tr-TR" sz="2400" dirty="0"/>
              <a:t>tür durumlarda sorun yaşamamak adına müşavirlerin de kullanabileceği mobil e-Fatura çözümlerinin tercih edilmesi sorunların önüne geçeceğinden portal yöntemi dışındaki yöntemlerin tercih edilmesi gerekmektedir. </a:t>
            </a:r>
            <a:endParaRPr lang="tr-TR" sz="2400" dirty="0" smtClean="0"/>
          </a:p>
          <a:p>
            <a:pPr marL="0" indent="0" algn="just">
              <a:buNone/>
            </a:pPr>
            <a:endParaRPr lang="tr-TR" sz="2400" dirty="0"/>
          </a:p>
          <a:p>
            <a:pPr marL="0" indent="0" algn="just">
              <a:buNone/>
            </a:pPr>
            <a:r>
              <a:rPr lang="tr-TR" sz="2400" dirty="0" smtClean="0"/>
              <a:t>	Gerek </a:t>
            </a:r>
            <a:r>
              <a:rPr lang="tr-TR" sz="2400" dirty="0"/>
              <a:t>GİB gerek GTB sistemleri 7/24 çalışmaktadır</a:t>
            </a:r>
            <a:r>
              <a:rPr lang="tr-TR" sz="2400" dirty="0" smtClean="0"/>
              <a:t>.</a:t>
            </a:r>
          </a:p>
          <a:p>
            <a:pPr marL="0" indent="0" algn="just">
              <a:buNone/>
            </a:pPr>
            <a:endParaRPr lang="tr-TR" sz="2400" dirty="0"/>
          </a:p>
          <a:p>
            <a:pPr marL="0" indent="0" algn="just">
              <a:buNone/>
            </a:pPr>
            <a:endParaRPr lang="tr-TR" sz="2400"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51</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Geriye </a:t>
            </a:r>
            <a:r>
              <a:rPr lang="tr-TR" sz="2400" dirty="0">
                <a:solidFill>
                  <a:srgbClr val="C00000"/>
                </a:solidFill>
              </a:rPr>
              <a:t>dönük e-Fatura kesilemediği takdirde gemi yüklemesi akşam saatlerinde ya da hafta sonu biterse ilk iş günü yeni bir e-Fatura düzenlenebilecektir. Bu durumda gemi beklemede kalır. </a:t>
            </a:r>
            <a:r>
              <a:rPr lang="tr-TR" sz="2400" dirty="0" err="1">
                <a:solidFill>
                  <a:srgbClr val="C00000"/>
                </a:solidFill>
              </a:rPr>
              <a:t>Demoraj</a:t>
            </a:r>
            <a:r>
              <a:rPr lang="tr-TR" sz="2400" dirty="0">
                <a:solidFill>
                  <a:srgbClr val="C00000"/>
                </a:solidFill>
              </a:rPr>
              <a:t> ve benzeri masraflar oluşur</a:t>
            </a:r>
            <a:r>
              <a:rPr lang="tr-TR" sz="2400" dirty="0">
                <a:solidFill>
                  <a:srgbClr val="FF0000"/>
                </a:solidFill>
              </a:rPr>
              <a: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15993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525963"/>
          </a:xfrm>
        </p:spPr>
        <p:txBody>
          <a:bodyPr/>
          <a:lstStyle/>
          <a:p>
            <a:pPr marL="0" indent="0" algn="just">
              <a:buNone/>
            </a:pPr>
            <a:r>
              <a:rPr lang="tr-TR" dirty="0"/>
              <a:t>	</a:t>
            </a:r>
            <a:r>
              <a:rPr lang="tr-TR" sz="2400" dirty="0"/>
              <a:t>Hayır, e-Fatura uygulaması bir bütündür ve yalnızca bir yöntem ile uygulamadan yararlanılabilmektedir.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52</a:t>
            </a:fld>
            <a:endParaRPr lang="tr-TR"/>
          </a:p>
        </p:txBody>
      </p:sp>
      <p:sp>
        <p:nvSpPr>
          <p:cNvPr id="2" name="Başlık 1"/>
          <p:cNvSpPr>
            <a:spLocks noGrp="1"/>
          </p:cNvSpPr>
          <p:nvPr>
            <p:ph type="title"/>
          </p:nvPr>
        </p:nvSpPr>
        <p:spPr/>
        <p:txBody>
          <a:bodyPr>
            <a:noAutofit/>
          </a:bodyPr>
          <a:lstStyle/>
          <a:p>
            <a:pPr algn="just"/>
            <a:r>
              <a:rPr lang="tr-TR" sz="2400" dirty="0">
                <a:solidFill>
                  <a:srgbClr val="FF0000"/>
                </a:solidFill>
              </a:rPr>
              <a:t>	</a:t>
            </a:r>
            <a:r>
              <a:rPr lang="tr-TR" sz="2400" dirty="0" smtClean="0">
                <a:solidFill>
                  <a:srgbClr val="C00000"/>
                </a:solidFill>
              </a:rPr>
              <a:t>Mevcut </a:t>
            </a:r>
            <a:r>
              <a:rPr lang="tr-TR" sz="2400" dirty="0">
                <a:solidFill>
                  <a:srgbClr val="C00000"/>
                </a:solidFill>
              </a:rPr>
              <a:t>e-Fatura entegrasyonu olan bir mükellef sadece </a:t>
            </a:r>
            <a:r>
              <a:rPr lang="tr-TR" sz="2400" dirty="0" err="1" smtClean="0">
                <a:solidFill>
                  <a:srgbClr val="C00000"/>
                </a:solidFill>
              </a:rPr>
              <a:t>Tax-Free</a:t>
            </a:r>
            <a:r>
              <a:rPr lang="tr-TR" sz="2400" dirty="0" smtClean="0">
                <a:solidFill>
                  <a:srgbClr val="C00000"/>
                </a:solidFill>
              </a:rPr>
              <a:t> </a:t>
            </a:r>
            <a:r>
              <a:rPr lang="tr-TR" sz="2400" dirty="0">
                <a:solidFill>
                  <a:srgbClr val="C00000"/>
                </a:solidFill>
              </a:rPr>
              <a:t>faturalar için özel entegratör kullanıp diğer faturalar için entegrasyon kullanabilir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65458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endParaRPr lang="tr-TR" dirty="0"/>
          </a:p>
          <a:p>
            <a:pPr marL="0" indent="0" algn="just">
              <a:buNone/>
            </a:pPr>
            <a:r>
              <a:rPr lang="tr-TR" dirty="0"/>
              <a:t>	</a:t>
            </a:r>
            <a:r>
              <a:rPr lang="tr-TR" sz="2000" dirty="0"/>
              <a:t>Tescil öncesinde mükellef tarafından </a:t>
            </a:r>
            <a:r>
              <a:rPr lang="tr-TR" sz="2000" dirty="0" err="1"/>
              <a:t>red</a:t>
            </a:r>
            <a:r>
              <a:rPr lang="tr-TR" sz="2000" dirty="0"/>
              <a:t> mekanizması tetiklenebilir, tescil sonrasında ise Gümrük Ticaret Bakanlığı tarafından reddedilecek. </a:t>
            </a:r>
            <a:endParaRPr lang="tr-TR" sz="2000" dirty="0" smtClean="0"/>
          </a:p>
          <a:p>
            <a:pPr marL="0" indent="0" algn="just">
              <a:buNone/>
            </a:pPr>
            <a:endParaRPr lang="tr-TR" sz="2000" dirty="0"/>
          </a:p>
          <a:p>
            <a:pPr marL="0" indent="0" algn="just">
              <a:buNone/>
            </a:pPr>
            <a:r>
              <a:rPr lang="tr-TR" sz="2000" dirty="0" smtClean="0"/>
              <a:t>	Tescil </a:t>
            </a:r>
            <a:r>
              <a:rPr lang="tr-TR" sz="2000" dirty="0"/>
              <a:t>öncesi ret mekanizmasında, 23 haneli referans numarasını iki kaynaktan temin edebileceksiniz</a:t>
            </a:r>
            <a:r>
              <a:rPr lang="tr-TR" sz="2000" dirty="0" smtClean="0"/>
              <a:t>. </a:t>
            </a:r>
          </a:p>
          <a:p>
            <a:pPr marL="0" indent="0" algn="just">
              <a:buNone/>
            </a:pPr>
            <a:r>
              <a:rPr lang="tr-TR" sz="2000" dirty="0"/>
              <a:t>	</a:t>
            </a:r>
            <a:r>
              <a:rPr lang="tr-TR" sz="2000" dirty="0" smtClean="0"/>
              <a:t>Size </a:t>
            </a:r>
            <a:r>
              <a:rPr lang="tr-TR" sz="2000" dirty="0"/>
              <a:t>gelen </a:t>
            </a:r>
            <a:r>
              <a:rPr lang="tr-TR" sz="2000" b="1" dirty="0"/>
              <a:t>sistem yanıtı içeriğinden </a:t>
            </a:r>
            <a:r>
              <a:rPr lang="tr-TR" sz="2000" dirty="0"/>
              <a:t>ya da Gümrük Ticaret Bakanlığının sunduğu </a:t>
            </a:r>
            <a:r>
              <a:rPr lang="tr-TR" sz="2000" b="1" dirty="0"/>
              <a:t>portal üzerinden </a:t>
            </a:r>
            <a:r>
              <a:rPr lang="tr-TR" sz="2000" dirty="0"/>
              <a:t>fatura numaraları veya tarih aralığından </a:t>
            </a:r>
            <a:r>
              <a:rPr lang="tr-TR" sz="2000" dirty="0" smtClean="0"/>
              <a:t>faturalarınızı ve referans numaralarınızı sorgulayabileceğiniz gibi reddedebileceksiniz.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53</a:t>
            </a:fld>
            <a:endParaRPr lang="tr-TR"/>
          </a:p>
        </p:txBody>
      </p:sp>
      <p:sp>
        <p:nvSpPr>
          <p:cNvPr id="2" name="Başlık 1"/>
          <p:cNvSpPr>
            <a:spLocks noGrp="1"/>
          </p:cNvSpPr>
          <p:nvPr>
            <p:ph type="title"/>
          </p:nvPr>
        </p:nvSpPr>
        <p:spPr/>
        <p:txBody>
          <a:bodyPr>
            <a:normAutofit fontScale="90000"/>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İhracat </a:t>
            </a:r>
            <a:r>
              <a:rPr lang="tr-TR" sz="2400" dirty="0">
                <a:solidFill>
                  <a:srgbClr val="C00000"/>
                </a:solidFill>
              </a:rPr>
              <a:t>faturaları kim tarafından nasıl reddedilecek, tek pencere sisteminden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763105"/>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	</a:t>
            </a:r>
            <a:r>
              <a:rPr lang="tr-TR" sz="2400" dirty="0"/>
              <a:t>Gümrük Beyannamesine konu edilecek mal ihracı faturaları e-Fatura sistemine kayıtlı ihracatçılar tarafından kullanılacaktır. </a:t>
            </a:r>
            <a:endParaRPr lang="tr-TR" sz="2400" dirty="0" smtClean="0"/>
          </a:p>
          <a:p>
            <a:pPr marL="0" indent="0" algn="just">
              <a:buNone/>
            </a:pPr>
            <a:r>
              <a:rPr lang="tr-TR" sz="2400" dirty="0" smtClean="0"/>
              <a:t>	Faturada </a:t>
            </a:r>
            <a:r>
              <a:rPr lang="tr-TR" sz="2400" dirty="0"/>
              <a:t>mal bedeli var ise bu kapsama girer ancak sadece hizmet bedelli bir fatura düzenleniyor ise ve ayrı bir fatura ile gönderme imkanınız var ise e-Fatura zorunluluğu olmadan da </a:t>
            </a:r>
            <a:r>
              <a:rPr lang="tr-TR" sz="2400" dirty="0" smtClean="0"/>
              <a:t>gönderebilirsiniz.</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54</a:t>
            </a:fld>
            <a:endParaRPr lang="tr-TR"/>
          </a:p>
        </p:txBody>
      </p:sp>
      <p:sp>
        <p:nvSpPr>
          <p:cNvPr id="2" name="Başlık 1"/>
          <p:cNvSpPr>
            <a:spLocks noGrp="1"/>
          </p:cNvSpPr>
          <p:nvPr>
            <p:ph type="title"/>
          </p:nvPr>
        </p:nvSpPr>
        <p:spPr/>
        <p:txBody>
          <a:bodyPr>
            <a:noAutofit/>
          </a:bodyPr>
          <a:lstStyle/>
          <a:p>
            <a:pPr algn="just"/>
            <a:r>
              <a:rPr lang="tr-TR" sz="2400" dirty="0">
                <a:solidFill>
                  <a:srgbClr val="FF0000"/>
                </a:solidFill>
              </a:rPr>
              <a:t>	</a:t>
            </a:r>
            <a:r>
              <a:rPr lang="tr-TR" sz="2400" dirty="0" smtClean="0">
                <a:solidFill>
                  <a:srgbClr val="C00000"/>
                </a:solidFill>
              </a:rPr>
              <a:t>Yurtdışına </a:t>
            </a:r>
            <a:r>
              <a:rPr lang="tr-TR" sz="2400" dirty="0">
                <a:solidFill>
                  <a:srgbClr val="C00000"/>
                </a:solidFill>
              </a:rPr>
              <a:t>fason işçilik yapıyoruz. Maliye nezdinde hizmet ihracı sayılıyor. Bu tür hizmet ihracı e-Fatura olacak mı? Mal ihracatı kavramına dahil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22867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44824"/>
            <a:ext cx="8229600" cy="4525963"/>
          </a:xfrm>
        </p:spPr>
        <p:txBody>
          <a:bodyPr>
            <a:normAutofit/>
          </a:bodyPr>
          <a:lstStyle/>
          <a:p>
            <a:pPr marL="0" indent="0" algn="just">
              <a:buNone/>
            </a:pPr>
            <a:r>
              <a:rPr lang="tr-TR" sz="2400" dirty="0" smtClean="0"/>
              <a:t>	</a:t>
            </a:r>
            <a:r>
              <a:rPr lang="tr-TR" sz="2400" b="1" dirty="0" smtClean="0">
                <a:solidFill>
                  <a:srgbClr val="00B0F0"/>
                </a:solidFill>
              </a:rPr>
              <a:t>Gümrük </a:t>
            </a:r>
            <a:r>
              <a:rPr lang="tr-TR" sz="2400" b="1" dirty="0">
                <a:solidFill>
                  <a:srgbClr val="00B0F0"/>
                </a:solidFill>
              </a:rPr>
              <a:t>ve Ticaret Bakanlığı </a:t>
            </a:r>
            <a:r>
              <a:rPr lang="tr-TR" sz="2400" dirty="0"/>
              <a:t>sanal olarak yurtdışındaki müşterinin ikinci alıcısı gibi tanımlanmıştır</a:t>
            </a:r>
            <a:r>
              <a:rPr lang="tr-TR" sz="2400" dirty="0" smtClean="0"/>
              <a:t>.</a:t>
            </a:r>
          </a:p>
          <a:p>
            <a:pPr marL="0" indent="0" algn="just">
              <a:buNone/>
            </a:pPr>
            <a:r>
              <a:rPr lang="tr-TR" sz="2400" dirty="0"/>
              <a:t>	</a:t>
            </a:r>
            <a:r>
              <a:rPr lang="tr-TR" sz="2400" dirty="0" smtClean="0"/>
              <a:t> </a:t>
            </a:r>
            <a:r>
              <a:rPr lang="tr-TR" sz="2400" dirty="0"/>
              <a:t>Yurtdışındaki müşterinin yanında Gümrük Ticaret </a:t>
            </a:r>
            <a:r>
              <a:rPr lang="tr-TR" sz="2400" dirty="0" smtClean="0"/>
              <a:t>Bakanlığı </a:t>
            </a:r>
            <a:r>
              <a:rPr lang="tr-TR" sz="2400" dirty="0"/>
              <a:t>alıcı olarak tanımlandığı için Gümrük Ticaret Bakanlığı kayıtlı kullanıcı pozisyonuna düşüyor. </a:t>
            </a:r>
            <a:endParaRPr lang="tr-TR" sz="2400" dirty="0" smtClean="0"/>
          </a:p>
          <a:p>
            <a:pPr marL="0" indent="0" algn="just">
              <a:buNone/>
            </a:pPr>
            <a:r>
              <a:rPr lang="tr-TR" sz="2400" dirty="0"/>
              <a:t>	</a:t>
            </a:r>
            <a:r>
              <a:rPr lang="tr-TR" sz="2400" dirty="0" smtClean="0"/>
              <a:t>Bu </a:t>
            </a:r>
            <a:r>
              <a:rPr lang="tr-TR" sz="2400" dirty="0"/>
              <a:t>kapsamda düzenlenen e-Faturalar Yurtdışındaki müşteriye harici yollardan ulaştırılacaktır.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55</a:t>
            </a:fld>
            <a:endParaRPr lang="tr-TR"/>
          </a:p>
        </p:txBody>
      </p:sp>
      <p:sp>
        <p:nvSpPr>
          <p:cNvPr id="2" name="Başlık 1"/>
          <p:cNvSpPr>
            <a:spLocks noGrp="1"/>
          </p:cNvSpPr>
          <p:nvPr>
            <p:ph type="title"/>
          </p:nvPr>
        </p:nvSpPr>
        <p:spPr/>
        <p:txBody>
          <a:bodyPr>
            <a:noAutofit/>
          </a:bodyPr>
          <a:lstStyle/>
          <a:p>
            <a:pPr algn="just"/>
            <a:r>
              <a:rPr lang="tr-TR" sz="2400" dirty="0">
                <a:solidFill>
                  <a:srgbClr val="FF0000"/>
                </a:solidFill>
              </a:rPr>
              <a:t>	</a:t>
            </a:r>
            <a:r>
              <a:rPr lang="tr-TR" sz="2400" dirty="0" smtClean="0">
                <a:solidFill>
                  <a:srgbClr val="C00000"/>
                </a:solidFill>
              </a:rPr>
              <a:t> e-Fatura </a:t>
            </a:r>
            <a:r>
              <a:rPr lang="tr-TR" sz="2400" dirty="0">
                <a:solidFill>
                  <a:srgbClr val="C00000"/>
                </a:solidFill>
              </a:rPr>
              <a:t>sadece kayıtlı kullanıcılar arasında veri akışını sağlamaktaydı yalnız ihracatta müşterilerimizin böyle bir durumu söz konusu değil, nasıl açıklayacağız?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022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76872"/>
            <a:ext cx="8229600" cy="3484984"/>
          </a:xfrm>
        </p:spPr>
        <p:txBody>
          <a:bodyPr/>
          <a:lstStyle/>
          <a:p>
            <a:pPr marL="0" indent="0" algn="just">
              <a:buNone/>
            </a:pPr>
            <a:r>
              <a:rPr lang="tr-TR" dirty="0"/>
              <a:t>	</a:t>
            </a:r>
            <a:r>
              <a:rPr lang="tr-TR" sz="2400" dirty="0"/>
              <a:t>Tescile kadar </a:t>
            </a:r>
            <a:r>
              <a:rPr lang="tr-TR" sz="2400" b="1" dirty="0">
                <a:solidFill>
                  <a:srgbClr val="C00000"/>
                </a:solidFill>
              </a:rPr>
              <a:t>reddi</a:t>
            </a:r>
            <a:r>
              <a:rPr lang="tr-TR" sz="2400" dirty="0"/>
              <a:t> mükellef tetikleyebilir. </a:t>
            </a:r>
            <a:endParaRPr lang="tr-TR" sz="2400" dirty="0" smtClean="0"/>
          </a:p>
          <a:p>
            <a:pPr marL="0" indent="0" algn="just">
              <a:buNone/>
            </a:pPr>
            <a:r>
              <a:rPr lang="tr-TR" sz="2400" dirty="0"/>
              <a:t>	</a:t>
            </a:r>
            <a:r>
              <a:rPr lang="tr-TR" sz="2400" dirty="0" smtClean="0"/>
              <a:t>Bunun </a:t>
            </a:r>
            <a:r>
              <a:rPr lang="tr-TR" sz="2400" dirty="0"/>
              <a:t>için tek pencere sistemine erişim şifresinin olması yeterlidir. </a:t>
            </a:r>
            <a:endParaRPr lang="tr-TR" sz="2400" dirty="0" smtClean="0"/>
          </a:p>
          <a:p>
            <a:pPr marL="0" indent="0" algn="just">
              <a:buNone/>
            </a:pPr>
            <a:r>
              <a:rPr lang="tr-TR" sz="2400" dirty="0"/>
              <a:t>	</a:t>
            </a:r>
            <a:r>
              <a:rPr lang="tr-TR" sz="2400" dirty="0" smtClean="0"/>
              <a:t>Ancak </a:t>
            </a:r>
            <a:r>
              <a:rPr lang="tr-TR" sz="2400" dirty="0"/>
              <a:t>saha uygulamalarında bu şifrelerin müşavirlerde olduğundan </a:t>
            </a:r>
            <a:r>
              <a:rPr lang="tr-TR" sz="2400" dirty="0" smtClean="0"/>
              <a:t>bahisle)  </a:t>
            </a:r>
            <a:r>
              <a:rPr lang="tr-TR" sz="2400" dirty="0"/>
              <a:t>bu işlemin müşavirce yapılması </a:t>
            </a:r>
            <a:r>
              <a:rPr lang="tr-TR" sz="2400" dirty="0" smtClean="0"/>
              <a:t>gerekecektir </a:t>
            </a:r>
            <a:r>
              <a:rPr lang="tr-TR" sz="2400" i="1" dirty="0" smtClean="0"/>
              <a:t>(</a:t>
            </a:r>
            <a:r>
              <a:rPr lang="tr-TR" sz="1800" i="1" dirty="0" smtClean="0"/>
              <a:t>Eğer </a:t>
            </a:r>
            <a:r>
              <a:rPr lang="tr-TR" sz="1800" i="1" dirty="0"/>
              <a:t>firma müşaviri yetkilendirmiş </a:t>
            </a:r>
            <a:r>
              <a:rPr lang="tr-TR" sz="1800" i="1" dirty="0" smtClean="0"/>
              <a:t>ise).</a:t>
            </a:r>
            <a:endParaRPr lang="tr-TR" sz="1800" i="1"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56</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Tescil </a:t>
            </a:r>
            <a:r>
              <a:rPr lang="tr-TR" sz="2400" dirty="0">
                <a:solidFill>
                  <a:srgbClr val="C00000"/>
                </a:solidFill>
              </a:rPr>
              <a:t>alınana kadar yapılacak </a:t>
            </a:r>
            <a:r>
              <a:rPr lang="tr-TR" sz="2400" dirty="0" smtClean="0">
                <a:solidFill>
                  <a:srgbClr val="C00000"/>
                </a:solidFill>
              </a:rPr>
              <a:t>e-Fatura </a:t>
            </a:r>
            <a:r>
              <a:rPr lang="tr-TR" sz="2400" dirty="0">
                <a:solidFill>
                  <a:srgbClr val="C00000"/>
                </a:solidFill>
              </a:rPr>
              <a:t>iptallerinin kontrolü kim tarafından nasıl yapılacak? Fatura iptali esnasında gümrük müşavirlikleri firması ile iletişim nasıl sağlanacak?</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52055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endParaRPr lang="tr-TR" dirty="0" smtClean="0"/>
          </a:p>
          <a:p>
            <a:pPr marL="0" indent="0" algn="just">
              <a:buNone/>
            </a:pPr>
            <a:r>
              <a:rPr lang="tr-TR" dirty="0"/>
              <a:t>	</a:t>
            </a:r>
            <a:r>
              <a:rPr lang="tr-TR" sz="2400" dirty="0"/>
              <a:t>Hayır. Yolcu beraberi eşya ihracı faturası düzenleyen satıcıların, verginin alıcıya iade edilmesi usullerinden sadece, “Yetki belgesine Sahip Aracılar Tarafından İade” usulü ile gerçekleştirilmesi durumunda, söz konusu faturaları e-Fatura olarak düzenlemesi zorunluluğu 1/7/2017 tarihinden itibaren başlayacaktır</a:t>
            </a:r>
            <a:r>
              <a:rPr lang="tr-TR" sz="2400" dirty="0" smtClean="0"/>
              <a:t>.</a:t>
            </a:r>
          </a:p>
          <a:p>
            <a:pPr marL="0" indent="0" algn="just">
              <a:buNone/>
            </a:pPr>
            <a:endParaRPr lang="tr-TR" sz="2400" dirty="0"/>
          </a:p>
          <a:p>
            <a:pPr marL="0" indent="0" algn="just">
              <a:buNone/>
            </a:pPr>
            <a:r>
              <a:rPr lang="tr-TR" sz="2400" dirty="0" smtClean="0"/>
              <a:t>	 </a:t>
            </a:r>
            <a:r>
              <a:rPr lang="tr-TR" sz="2400" dirty="0"/>
              <a:t>Bu konuyla ilgili efatura.gov.tr adresinde 29.06.2017 tarihli duyuru yayınlanmıştır.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57</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err="1" smtClean="0">
                <a:solidFill>
                  <a:srgbClr val="C00000"/>
                </a:solidFill>
              </a:rPr>
              <a:t>Tax</a:t>
            </a:r>
            <a:r>
              <a:rPr lang="tr-TR" sz="2400" dirty="0" smtClean="0">
                <a:solidFill>
                  <a:srgbClr val="C00000"/>
                </a:solidFill>
              </a:rPr>
              <a:t>–</a:t>
            </a:r>
            <a:r>
              <a:rPr lang="tr-TR" sz="2400" dirty="0" err="1" smtClean="0">
                <a:solidFill>
                  <a:srgbClr val="C00000"/>
                </a:solidFill>
              </a:rPr>
              <a:t>Free</a:t>
            </a:r>
            <a:r>
              <a:rPr lang="tr-TR" sz="2400" dirty="0" smtClean="0">
                <a:solidFill>
                  <a:srgbClr val="C00000"/>
                </a:solidFill>
              </a:rPr>
              <a:t> </a:t>
            </a:r>
            <a:r>
              <a:rPr lang="tr-TR" sz="2400" dirty="0">
                <a:solidFill>
                  <a:srgbClr val="C00000"/>
                </a:solidFill>
              </a:rPr>
              <a:t>faturalarının </a:t>
            </a:r>
            <a:r>
              <a:rPr lang="tr-TR" sz="2400" dirty="0" smtClean="0">
                <a:solidFill>
                  <a:srgbClr val="C00000"/>
                </a:solidFill>
              </a:rPr>
              <a:t>E-fatura olarak </a:t>
            </a:r>
            <a:r>
              <a:rPr lang="tr-TR" sz="2400" dirty="0">
                <a:solidFill>
                  <a:srgbClr val="C00000"/>
                </a:solidFill>
              </a:rPr>
              <a:t>düzenlenmesi zorunluluğu yolcu beraberi eşya ihracı kapsamında iade yöntemlerinin tümünü mü kapsamaktadır?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20190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endParaRPr lang="tr-TR" dirty="0"/>
          </a:p>
          <a:p>
            <a:pPr marL="0" indent="0" algn="just">
              <a:buNone/>
            </a:pPr>
            <a:r>
              <a:rPr lang="tr-TR" sz="2400" dirty="0" smtClean="0"/>
              <a:t>	</a:t>
            </a:r>
            <a:r>
              <a:rPr lang="tr-TR" sz="2400" dirty="0" err="1" smtClean="0"/>
              <a:t>Entegratör</a:t>
            </a:r>
            <a:r>
              <a:rPr lang="tr-TR" sz="2400" dirty="0" smtClean="0"/>
              <a:t> </a:t>
            </a:r>
            <a:r>
              <a:rPr lang="tr-TR" sz="2400" dirty="0"/>
              <a:t>veya özel </a:t>
            </a:r>
            <a:r>
              <a:rPr lang="tr-TR" sz="2400" dirty="0" err="1"/>
              <a:t>entegratör</a:t>
            </a:r>
            <a:r>
              <a:rPr lang="tr-TR" sz="2400" dirty="0"/>
              <a:t> iseniz 8 gün ve imza kontrolünü GTB’ den gelen uygulama yanıtları için kaldırmanız gerekmektedir. ( </a:t>
            </a:r>
            <a:r>
              <a:rPr lang="tr-TR" sz="2400" i="1" dirty="0"/>
              <a:t>Bu kontrol sadece GTB den gelen uygulama yanıtları için kaldırılmalıdır. Diğer uygulama yanıtlarında kurallar geçerli olarak işletilmeye devam edecektir</a:t>
            </a:r>
            <a:r>
              <a:rPr lang="tr-TR" sz="2400" dirty="0"/>
              <a:t>.)</a:t>
            </a:r>
          </a:p>
        </p:txBody>
      </p:sp>
      <p:sp>
        <p:nvSpPr>
          <p:cNvPr id="6" name="Slayt Numarası Yer Tutucusu 5"/>
          <p:cNvSpPr>
            <a:spLocks noGrp="1"/>
          </p:cNvSpPr>
          <p:nvPr>
            <p:ph type="sldNum" sz="quarter" idx="12"/>
          </p:nvPr>
        </p:nvSpPr>
        <p:spPr/>
        <p:txBody>
          <a:bodyPr/>
          <a:lstStyle/>
          <a:p>
            <a:fld id="{683D8C1D-9B45-4C43-A274-6EF94B876E06}" type="slidenum">
              <a:rPr lang="tr-TR" smtClean="0"/>
              <a:t>58</a:t>
            </a:fld>
            <a:endParaRPr lang="tr-TR"/>
          </a:p>
        </p:txBody>
      </p:sp>
      <p:sp>
        <p:nvSpPr>
          <p:cNvPr id="2" name="Başlık 1"/>
          <p:cNvSpPr>
            <a:spLocks noGrp="1"/>
          </p:cNvSpPr>
          <p:nvPr>
            <p:ph type="title"/>
          </p:nvPr>
        </p:nvSpPr>
        <p:spPr/>
        <p:txBody>
          <a:bodyPr>
            <a:normAutofit fontScale="90000"/>
          </a:bodyPr>
          <a:lstStyle/>
          <a:p>
            <a:pPr algn="just"/>
            <a:r>
              <a:rPr lang="tr-TR" dirty="0" smtClean="0"/>
              <a:t> </a:t>
            </a:r>
            <a:r>
              <a:rPr lang="tr-TR" dirty="0"/>
              <a:t>	</a:t>
            </a:r>
            <a:r>
              <a:rPr lang="tr-TR" sz="2700" dirty="0" smtClean="0">
                <a:solidFill>
                  <a:srgbClr val="C00000"/>
                </a:solidFill>
              </a:rPr>
              <a:t>GTB</a:t>
            </a:r>
            <a:r>
              <a:rPr lang="tr-TR" sz="2700" dirty="0">
                <a:solidFill>
                  <a:srgbClr val="C00000"/>
                </a:solidFill>
              </a:rPr>
              <a:t>’ den gelen </a:t>
            </a:r>
            <a:r>
              <a:rPr lang="tr-TR" sz="2700" dirty="0" smtClean="0">
                <a:solidFill>
                  <a:srgbClr val="C00000"/>
                </a:solidFill>
              </a:rPr>
              <a:t>uygulama </a:t>
            </a:r>
            <a:r>
              <a:rPr lang="tr-TR" sz="2700" dirty="0">
                <a:solidFill>
                  <a:srgbClr val="C00000"/>
                </a:solidFill>
              </a:rPr>
              <a:t>yanıtında elektronik imza bulunmamaktadır. Uygulama yanıtını geçerli kabul edecek miyiz?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26870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132856"/>
            <a:ext cx="8229600" cy="4061048"/>
          </a:xfrm>
        </p:spPr>
        <p:txBody>
          <a:bodyPr>
            <a:normAutofit fontScale="40000" lnSpcReduction="20000"/>
          </a:bodyPr>
          <a:lstStyle/>
          <a:p>
            <a:endParaRPr lang="tr-TR" dirty="0"/>
          </a:p>
          <a:p>
            <a:pPr marL="0" indent="0" algn="just">
              <a:buNone/>
            </a:pPr>
            <a:r>
              <a:rPr lang="tr-TR" dirty="0"/>
              <a:t>	</a:t>
            </a:r>
            <a:r>
              <a:rPr lang="tr-TR" sz="3400" dirty="0"/>
              <a:t>İhracat faturasında bu şekilde yer alması gereken sigorta, navlun, komisyon vb. tutarları ayrı bir satır olarak girmeden, satırlara, kalemlere dağıtarak yapabilirsiniz. </a:t>
            </a:r>
            <a:endParaRPr lang="tr-TR" sz="3400" b="1" dirty="0" smtClean="0">
              <a:solidFill>
                <a:srgbClr val="00B050"/>
              </a:solidFill>
            </a:endParaRPr>
          </a:p>
          <a:p>
            <a:pPr marL="0" indent="0" algn="just">
              <a:buNone/>
            </a:pPr>
            <a:endParaRPr lang="tr-TR" sz="3400" dirty="0"/>
          </a:p>
          <a:p>
            <a:pPr marL="0" indent="0" algn="just">
              <a:buNone/>
            </a:pPr>
            <a:r>
              <a:rPr lang="tr-TR" sz="3400" dirty="0" smtClean="0"/>
              <a:t>	Yani </a:t>
            </a:r>
            <a:r>
              <a:rPr lang="tr-TR" sz="3400" dirty="0"/>
              <a:t>bir satırda belirttiğiniz mala ait maliyet ve ona ilişkin sigorta bedelini aynı satıra yedirerek yazabilirsiniz. Ancak faturanın açıklama kısmına ne kadarının maliyet ne kadarının sigorta, navlun vb. olduğunu ayrı ayrı göstermeniz gerekmektedir. </a:t>
            </a:r>
            <a:endParaRPr lang="tr-TR" sz="3400" dirty="0" smtClean="0"/>
          </a:p>
          <a:p>
            <a:pPr marL="0" indent="0" algn="just">
              <a:buNone/>
            </a:pPr>
            <a:endParaRPr lang="tr-TR" sz="3400" dirty="0"/>
          </a:p>
          <a:p>
            <a:pPr marL="0" indent="0" algn="just">
              <a:buNone/>
            </a:pPr>
            <a:r>
              <a:rPr lang="tr-TR" sz="3400" dirty="0" smtClean="0"/>
              <a:t>	Bu </a:t>
            </a:r>
            <a:r>
              <a:rPr lang="tr-TR" sz="3400" dirty="0"/>
              <a:t>alanları ayrı bir satır olarak yazmanıza gerek bulunmamaktadır</a:t>
            </a:r>
            <a:r>
              <a:rPr lang="tr-TR" sz="3400" dirty="0" smtClean="0"/>
              <a:t>.</a:t>
            </a:r>
          </a:p>
          <a:p>
            <a:pPr marL="0" indent="0" algn="just">
              <a:buNone/>
            </a:pPr>
            <a:endParaRPr lang="tr-TR" sz="3400" dirty="0"/>
          </a:p>
          <a:p>
            <a:pPr marL="0" indent="0" algn="just">
              <a:buNone/>
            </a:pPr>
            <a:r>
              <a:rPr lang="tr-TR" sz="3400" dirty="0" smtClean="0"/>
              <a:t>	Bu </a:t>
            </a:r>
            <a:r>
              <a:rPr lang="tr-TR" sz="3400" dirty="0"/>
              <a:t>belirtilenin dışında faturanın </a:t>
            </a:r>
            <a:r>
              <a:rPr lang="tr-TR" sz="3400" dirty="0" err="1"/>
              <a:t>iskonto</a:t>
            </a:r>
            <a:r>
              <a:rPr lang="tr-TR" sz="3400" dirty="0"/>
              <a:t> tutarı alanında </a:t>
            </a:r>
            <a:r>
              <a:rPr lang="tr-TR" sz="3400" dirty="0" smtClean="0"/>
              <a:t>artırım </a:t>
            </a:r>
            <a:r>
              <a:rPr lang="tr-TR" sz="3400" dirty="0"/>
              <a:t>veya indirim alanları seçilerek de işlem yapılabilir. </a:t>
            </a:r>
            <a:endParaRPr lang="tr-TR" sz="3400" dirty="0" smtClean="0"/>
          </a:p>
          <a:p>
            <a:pPr marL="0" indent="0" algn="just">
              <a:buNone/>
            </a:pPr>
            <a:endParaRPr lang="tr-TR" sz="3400" dirty="0"/>
          </a:p>
          <a:p>
            <a:pPr marL="0" indent="0" algn="just">
              <a:buNone/>
            </a:pPr>
            <a:r>
              <a:rPr lang="tr-TR" sz="3400" dirty="0" smtClean="0"/>
              <a:t>	Yani </a:t>
            </a:r>
            <a:r>
              <a:rPr lang="tr-TR" sz="3400" dirty="0"/>
              <a:t>UBL TR 2.1 Ortak Elemanlar Kılavuzunda 16. sayfada </a:t>
            </a:r>
            <a:r>
              <a:rPr lang="tr-TR" sz="3400" dirty="0" err="1"/>
              <a:t>iskonto</a:t>
            </a:r>
            <a:r>
              <a:rPr lang="tr-TR" sz="3400" dirty="0"/>
              <a:t> ve </a:t>
            </a:r>
            <a:r>
              <a:rPr lang="tr-TR" sz="3400" dirty="0" smtClean="0"/>
              <a:t>artırım </a:t>
            </a:r>
            <a:r>
              <a:rPr lang="tr-TR" sz="3400" dirty="0"/>
              <a:t>ile ilgili açıklamalar bulunmaktadır. Bu açıklamalara göre </a:t>
            </a:r>
            <a:r>
              <a:rPr lang="tr-TR" sz="3400" dirty="0" smtClean="0"/>
              <a:t>artırım </a:t>
            </a:r>
            <a:r>
              <a:rPr lang="tr-TR" sz="3400" dirty="0"/>
              <a:t>kısmı seçilip belirttiğiniz işlemi yapabilirsiniz. Bu arada da açıklama alanına gerekli açıklamayı yapabilirsiniz</a:t>
            </a:r>
            <a:r>
              <a:rPr lang="tr-TR" sz="3400" dirty="0" smtClean="0"/>
              <a:t>.</a:t>
            </a:r>
          </a:p>
          <a:p>
            <a:pPr marL="0" indent="0" algn="just">
              <a:buNone/>
            </a:pPr>
            <a:endParaRPr lang="tr-TR" sz="3400" b="1" dirty="0">
              <a:solidFill>
                <a:srgbClr val="00B050"/>
              </a:solidFill>
            </a:endParaRPr>
          </a:p>
          <a:p>
            <a:pPr marL="0" indent="0" algn="just">
              <a:buNone/>
            </a:pPr>
            <a:r>
              <a:rPr lang="tr-TR" sz="3400" b="1" dirty="0" smtClean="0">
                <a:solidFill>
                  <a:srgbClr val="00B050"/>
                </a:solidFill>
              </a:rPr>
              <a:t>	</a:t>
            </a:r>
            <a:endParaRPr lang="tr-TR" sz="3400" b="1"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59</a:t>
            </a:fld>
            <a:endParaRPr lang="tr-TR" dirty="0"/>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Navlun</a:t>
            </a:r>
            <a:r>
              <a:rPr lang="tr-TR" sz="2400" dirty="0">
                <a:solidFill>
                  <a:srgbClr val="C00000"/>
                </a:solidFill>
              </a:rPr>
              <a:t>, sigorta vb. hizmet kalemleri için GTİP numarası bulunmamaktadır. Bunları ihracat faturası üzerinde nasıl göstermemiz gerekir?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10009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07506" y="186193"/>
            <a:ext cx="4032446" cy="3386823"/>
            <a:chOff x="405851" y="1078673"/>
            <a:chExt cx="4988931" cy="2765090"/>
          </a:xfrm>
          <a:solidFill>
            <a:schemeClr val="accent5">
              <a:lumMod val="60000"/>
              <a:lumOff val="40000"/>
            </a:schemeClr>
          </a:solidFill>
        </p:grpSpPr>
        <p:sp>
          <p:nvSpPr>
            <p:cNvPr id="17" name="Rectangle 2"/>
            <p:cNvSpPr/>
            <p:nvPr/>
          </p:nvSpPr>
          <p:spPr bwMode="auto">
            <a:xfrm>
              <a:off x="405851" y="1078673"/>
              <a:ext cx="4988931" cy="2765090"/>
            </a:xfrm>
            <a:prstGeom prst="rect">
              <a:avLst/>
            </a:prstGeom>
            <a:grpFill/>
            <a:ln w="19050"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defTabSz="457200">
                <a:buFont typeface="Times New Roman" pitchFamily="16" charset="0"/>
                <a:buNone/>
                <a:defRPr/>
              </a:pPr>
              <a:endParaRPr lang="en-US" dirty="0">
                <a:solidFill>
                  <a:prstClr val="black"/>
                </a:solidFill>
              </a:endParaRPr>
            </a:p>
          </p:txBody>
        </p:sp>
        <p:sp>
          <p:nvSpPr>
            <p:cNvPr id="18" name="TextBox 16"/>
            <p:cNvSpPr txBox="1">
              <a:spLocks noChangeArrowheads="1"/>
            </p:cNvSpPr>
            <p:nvPr/>
          </p:nvSpPr>
          <p:spPr bwMode="auto">
            <a:xfrm>
              <a:off x="1258559" y="1206137"/>
              <a:ext cx="3951448" cy="583338"/>
            </a:xfrm>
            <a:prstGeom prst="rect">
              <a:avLst/>
            </a:prstGeom>
            <a:grpFill/>
            <a:ln w="19050">
              <a:solidFill>
                <a:schemeClr val="tx1"/>
              </a:solidFill>
              <a:miter lim="800000"/>
              <a:headEnd/>
              <a:tailEnd/>
            </a:ln>
          </p:spPr>
          <p:txBody>
            <a:bodyPr wrap="square" lIns="82945" tIns="41473" rIns="82945" bIns="41473">
              <a:spAutoFit/>
            </a:bodyPr>
            <a:lstStyle/>
            <a:p>
              <a:pPr defTabSz="457200"/>
              <a:r>
                <a:rPr lang="tr-TR" sz="2000" b="1" dirty="0" smtClean="0">
                  <a:solidFill>
                    <a:srgbClr val="1F497D">
                      <a:lumMod val="50000"/>
                    </a:srgbClr>
                  </a:solidFill>
                </a:rPr>
                <a:t>Alıcısı </a:t>
              </a:r>
              <a:r>
                <a:rPr lang="tr-TR" sz="2000" b="1" dirty="0">
                  <a:solidFill>
                    <a:srgbClr val="1F497D">
                      <a:lumMod val="50000"/>
                    </a:srgbClr>
                  </a:solidFill>
                </a:rPr>
                <a:t>: </a:t>
              </a:r>
              <a:r>
                <a:rPr lang="tr-TR" sz="2000" b="1" dirty="0" smtClean="0">
                  <a:solidFill>
                    <a:srgbClr val="1F497D">
                      <a:lumMod val="50000"/>
                    </a:srgbClr>
                  </a:solidFill>
                </a:rPr>
                <a:t>  E-Faturaya </a:t>
              </a:r>
              <a:r>
                <a:rPr lang="tr-TR" sz="2000" b="1" dirty="0">
                  <a:solidFill>
                    <a:srgbClr val="1F497D">
                      <a:lumMod val="50000"/>
                    </a:srgbClr>
                  </a:solidFill>
                </a:rPr>
                <a:t>Kayıtlı Vergi </a:t>
              </a:r>
              <a:r>
                <a:rPr lang="tr-TR" sz="2000" b="1" dirty="0" smtClean="0">
                  <a:solidFill>
                    <a:srgbClr val="1F497D">
                      <a:lumMod val="50000"/>
                    </a:srgbClr>
                  </a:solidFill>
                </a:rPr>
                <a:t>Mükellefi:</a:t>
              </a:r>
              <a:endParaRPr lang="en-US" sz="2000" b="1" dirty="0">
                <a:solidFill>
                  <a:srgbClr val="1F497D">
                    <a:lumMod val="50000"/>
                  </a:srgbClr>
                </a:solidFill>
              </a:endParaRPr>
            </a:p>
          </p:txBody>
        </p:sp>
        <p:sp>
          <p:nvSpPr>
            <p:cNvPr id="25" name="TextBox 12"/>
            <p:cNvSpPr txBox="1"/>
            <p:nvPr/>
          </p:nvSpPr>
          <p:spPr bwMode="auto">
            <a:xfrm>
              <a:off x="497482" y="1253157"/>
              <a:ext cx="710162" cy="308083"/>
            </a:xfrm>
            <a:prstGeom prst="rect">
              <a:avLst/>
            </a:prstGeom>
            <a:grpFill/>
            <a:ln w="19050">
              <a:solidFill>
                <a:schemeClr val="tx1"/>
              </a:solidFill>
            </a:ln>
          </p:spPr>
          <p:txBody>
            <a:bodyPr wrap="square">
              <a:spAutoFit/>
            </a:bodyPr>
            <a:lstStyle/>
            <a:p>
              <a:pPr algn="ctr" defTabSz="457200">
                <a:buFont typeface="Times New Roman" pitchFamily="16" charset="0"/>
                <a:buNone/>
                <a:defRPr/>
              </a:pPr>
              <a:r>
                <a:rPr lang="tr-TR" b="1" dirty="0" smtClean="0">
                  <a:solidFill>
                    <a:srgbClr val="1F497D">
                      <a:lumMod val="50000"/>
                    </a:srgbClr>
                  </a:solidFill>
                  <a:effectLst>
                    <a:innerShdw blurRad="63500" dist="76200" dir="13500000">
                      <a:prstClr val="black">
                        <a:alpha val="38000"/>
                      </a:prstClr>
                    </a:innerShdw>
                  </a:effectLst>
                  <a:latin typeface="Verdana" pitchFamily="34" charset="0"/>
                </a:rPr>
                <a:t>3a</a:t>
              </a:r>
              <a:endParaRPr lang="en-US" b="1" dirty="0">
                <a:solidFill>
                  <a:srgbClr val="1F497D">
                    <a:lumMod val="50000"/>
                  </a:srgbClr>
                </a:solidFill>
                <a:effectLst>
                  <a:innerShdw blurRad="63500" dist="76200" dir="13500000">
                    <a:prstClr val="black">
                      <a:alpha val="38000"/>
                    </a:prstClr>
                  </a:innerShdw>
                </a:effectLst>
                <a:latin typeface="Verdana" pitchFamily="34" charset="0"/>
              </a:endParaRPr>
            </a:p>
          </p:txBody>
        </p:sp>
        <p:sp>
          <p:nvSpPr>
            <p:cNvPr id="33" name="Metin kutusu 32"/>
            <p:cNvSpPr txBox="1"/>
            <p:nvPr/>
          </p:nvSpPr>
          <p:spPr>
            <a:xfrm>
              <a:off x="1207641" y="2320086"/>
              <a:ext cx="3605761" cy="641839"/>
            </a:xfrm>
            <a:prstGeom prst="rect">
              <a:avLst/>
            </a:prstGeom>
            <a:noFill/>
            <a:ln w="19050">
              <a:noFill/>
            </a:ln>
          </p:spPr>
          <p:txBody>
            <a:bodyPr wrap="square" rtlCol="0">
              <a:spAutoFit/>
            </a:bodyPr>
            <a:lstStyle/>
            <a:p>
              <a:pPr algn="ctr" defTabSz="457200"/>
              <a:r>
                <a:rPr lang="tr-TR" sz="2800" b="1" dirty="0" smtClean="0">
                  <a:solidFill>
                    <a:srgbClr val="0070C0"/>
                  </a:solidFill>
                </a:rPr>
                <a:t>E-FATURA</a:t>
              </a:r>
              <a:endParaRPr lang="tr-TR" sz="2800" b="1" dirty="0">
                <a:solidFill>
                  <a:srgbClr val="0070C0"/>
                </a:solidFill>
              </a:endParaRPr>
            </a:p>
            <a:p>
              <a:pPr algn="ctr" defTabSz="457200"/>
              <a:endParaRPr lang="tr-TR" sz="1600" dirty="0">
                <a:solidFill>
                  <a:prstClr val="white"/>
                </a:solidFill>
              </a:endParaRPr>
            </a:p>
          </p:txBody>
        </p:sp>
      </p:grpSp>
      <p:grpSp>
        <p:nvGrpSpPr>
          <p:cNvPr id="4" name="Grup 3"/>
          <p:cNvGrpSpPr/>
          <p:nvPr/>
        </p:nvGrpSpPr>
        <p:grpSpPr>
          <a:xfrm>
            <a:off x="4355976" y="186192"/>
            <a:ext cx="4659826" cy="3386823"/>
            <a:chOff x="4572000" y="1078674"/>
            <a:chExt cx="4051447" cy="2765090"/>
          </a:xfrm>
          <a:solidFill>
            <a:schemeClr val="accent4">
              <a:lumMod val="40000"/>
              <a:lumOff val="60000"/>
            </a:schemeClr>
          </a:solidFill>
        </p:grpSpPr>
        <p:sp>
          <p:nvSpPr>
            <p:cNvPr id="20" name="Rectangle 5"/>
            <p:cNvSpPr/>
            <p:nvPr/>
          </p:nvSpPr>
          <p:spPr bwMode="auto">
            <a:xfrm>
              <a:off x="4572000" y="1078674"/>
              <a:ext cx="4051447" cy="2765090"/>
            </a:xfrm>
            <a:prstGeom prst="rect">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defTabSz="457200">
                <a:buFont typeface="Times New Roman" charset="0"/>
                <a:buNone/>
                <a:defRPr/>
              </a:pPr>
              <a:endParaRPr lang="en-US">
                <a:solidFill>
                  <a:prstClr val="black"/>
                </a:solidFill>
              </a:endParaRPr>
            </a:p>
          </p:txBody>
        </p:sp>
        <p:sp>
          <p:nvSpPr>
            <p:cNvPr id="22" name="TextBox 16"/>
            <p:cNvSpPr txBox="1">
              <a:spLocks noChangeArrowheads="1"/>
            </p:cNvSpPr>
            <p:nvPr/>
          </p:nvSpPr>
          <p:spPr bwMode="auto">
            <a:xfrm>
              <a:off x="5336640" y="1147801"/>
              <a:ext cx="3179520" cy="699309"/>
            </a:xfrm>
            <a:prstGeom prst="rect">
              <a:avLst/>
            </a:prstGeom>
            <a:grpFill/>
            <a:ln w="9525">
              <a:solidFill>
                <a:schemeClr val="tx1"/>
              </a:solidFill>
              <a:miter lim="800000"/>
              <a:headEnd/>
              <a:tailEnd/>
            </a:ln>
          </p:spPr>
          <p:txBody>
            <a:bodyPr lIns="82945" tIns="41473" rIns="82945" bIns="41473">
              <a:spAutoFit/>
            </a:bodyPr>
            <a:lstStyle/>
            <a:p>
              <a:pPr defTabSz="457200"/>
              <a:r>
                <a:rPr lang="tr-TR" sz="2000" b="1" dirty="0" smtClean="0">
                  <a:solidFill>
                    <a:prstClr val="black"/>
                  </a:solidFill>
                </a:rPr>
                <a:t>Alıcısı: </a:t>
              </a:r>
              <a:r>
                <a:rPr lang="tr-TR" sz="2000" b="1" dirty="0">
                  <a:solidFill>
                    <a:prstClr val="black"/>
                  </a:solidFill>
                </a:rPr>
                <a:t>Vergi Mükellefi </a:t>
              </a:r>
              <a:r>
                <a:rPr lang="tr-TR" sz="2000" b="1" dirty="0" smtClean="0">
                  <a:solidFill>
                    <a:prstClr val="black"/>
                  </a:solidFill>
                </a:rPr>
                <a:t>  </a:t>
              </a:r>
            </a:p>
            <a:p>
              <a:pPr defTabSz="457200"/>
              <a:r>
                <a:rPr lang="tr-TR" sz="2000" b="1" dirty="0" smtClean="0">
                  <a:solidFill>
                    <a:prstClr val="black"/>
                  </a:solidFill>
                </a:rPr>
                <a:t>(</a:t>
              </a:r>
              <a:r>
                <a:rPr lang="tr-TR" sz="2000" b="1" dirty="0">
                  <a:solidFill>
                    <a:prstClr val="black"/>
                  </a:solidFill>
                </a:rPr>
                <a:t>e-Faturaya kayıtlı değil)</a:t>
              </a:r>
              <a:endParaRPr lang="en-US" sz="2000" b="1" dirty="0">
                <a:solidFill>
                  <a:prstClr val="black"/>
                </a:solidFill>
              </a:endParaRPr>
            </a:p>
          </p:txBody>
        </p:sp>
        <p:sp>
          <p:nvSpPr>
            <p:cNvPr id="28" name="TextBox 13"/>
            <p:cNvSpPr txBox="1"/>
            <p:nvPr/>
          </p:nvSpPr>
          <p:spPr bwMode="auto">
            <a:xfrm>
              <a:off x="4627223" y="1206137"/>
              <a:ext cx="540768" cy="369332"/>
            </a:xfrm>
            <a:prstGeom prst="rect">
              <a:avLst/>
            </a:prstGeom>
            <a:grpFill/>
            <a:ln>
              <a:solidFill>
                <a:schemeClr val="tx1"/>
              </a:solidFill>
            </a:ln>
          </p:spPr>
          <p:txBody>
            <a:bodyPr>
              <a:spAutoFit/>
            </a:bodyPr>
            <a:lstStyle/>
            <a:p>
              <a:pPr algn="ctr" defTabSz="457200">
                <a:buFont typeface="Times New Roman" pitchFamily="16" charset="0"/>
                <a:buNone/>
                <a:defRPr/>
              </a:pPr>
              <a:r>
                <a:rPr lang="tr-TR" b="1" dirty="0" smtClean="0">
                  <a:solidFill>
                    <a:prstClr val="black">
                      <a:lumMod val="75000"/>
                      <a:lumOff val="25000"/>
                    </a:prstClr>
                  </a:solidFill>
                  <a:effectLst>
                    <a:innerShdw blurRad="63500" dist="76200" dir="13500000">
                      <a:prstClr val="black">
                        <a:alpha val="38000"/>
                      </a:prstClr>
                    </a:innerShdw>
                  </a:effectLst>
                  <a:latin typeface="Verdana" pitchFamily="34" charset="0"/>
                </a:rPr>
                <a:t>3b</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sp>
          <p:nvSpPr>
            <p:cNvPr id="34" name="Metin kutusu 33"/>
            <p:cNvSpPr txBox="1"/>
            <p:nvPr/>
          </p:nvSpPr>
          <p:spPr>
            <a:xfrm>
              <a:off x="4572000" y="1993041"/>
              <a:ext cx="3919365" cy="1503011"/>
            </a:xfrm>
            <a:prstGeom prst="rect">
              <a:avLst/>
            </a:prstGeom>
            <a:noFill/>
            <a:ln>
              <a:noFill/>
            </a:ln>
          </p:spPr>
          <p:txBody>
            <a:bodyPr wrap="square" rtlCol="0">
              <a:spAutoFit/>
            </a:bodyPr>
            <a:lstStyle/>
            <a:p>
              <a:pPr algn="just" defTabSz="457200">
                <a:spcAft>
                  <a:spcPts val="600"/>
                </a:spcAft>
              </a:pPr>
              <a:r>
                <a:rPr lang="tr-TR" sz="2400" b="1" dirty="0" smtClean="0">
                  <a:solidFill>
                    <a:srgbClr val="0070C0"/>
                  </a:solidFill>
                </a:rPr>
                <a:t>E-ARŞİV FATURASI:</a:t>
              </a:r>
            </a:p>
            <a:p>
              <a:pPr algn="just" defTabSz="457200">
                <a:spcAft>
                  <a:spcPts val="600"/>
                </a:spcAft>
              </a:pPr>
              <a:r>
                <a:rPr lang="tr-TR" sz="1600" dirty="0">
                  <a:solidFill>
                    <a:prstClr val="black"/>
                  </a:solidFill>
                </a:rPr>
                <a:t>	</a:t>
              </a:r>
              <a:r>
                <a:rPr lang="tr-TR" sz="2000" b="1" dirty="0" smtClean="0">
                  <a:solidFill>
                    <a:prstClr val="black"/>
                  </a:solidFill>
                </a:rPr>
                <a:t>a) Kağıt Çıktısı </a:t>
              </a:r>
              <a:r>
                <a:rPr lang="tr-TR" sz="2000" dirty="0" smtClean="0">
                  <a:solidFill>
                    <a:prstClr val="black"/>
                  </a:solidFill>
                </a:rPr>
                <a:t>  veya </a:t>
              </a:r>
            </a:p>
            <a:p>
              <a:pPr algn="just" defTabSz="457200">
                <a:spcAft>
                  <a:spcPts val="600"/>
                </a:spcAft>
              </a:pPr>
              <a:r>
                <a:rPr lang="tr-TR" sz="1600" dirty="0">
                  <a:solidFill>
                    <a:prstClr val="black"/>
                  </a:solidFill>
                </a:rPr>
                <a:t>	</a:t>
              </a:r>
              <a:endParaRPr lang="tr-TR" sz="1600" dirty="0" smtClean="0">
                <a:solidFill>
                  <a:prstClr val="black"/>
                </a:solidFill>
              </a:endParaRPr>
            </a:p>
            <a:p>
              <a:pPr algn="just" defTabSz="457200">
                <a:spcAft>
                  <a:spcPts val="600"/>
                </a:spcAft>
              </a:pPr>
              <a:r>
                <a:rPr lang="tr-TR" sz="1600" dirty="0">
                  <a:solidFill>
                    <a:prstClr val="black"/>
                  </a:solidFill>
                </a:rPr>
                <a:t>	</a:t>
              </a:r>
              <a:r>
                <a:rPr lang="tr-TR" b="1" dirty="0" smtClean="0">
                  <a:solidFill>
                    <a:prstClr val="black"/>
                  </a:solidFill>
                </a:rPr>
                <a:t>b) Elektronik Olarak </a:t>
              </a:r>
              <a:r>
                <a:rPr lang="tr-TR" dirty="0" smtClean="0">
                  <a:solidFill>
                    <a:prstClr val="black"/>
                  </a:solidFill>
                </a:rPr>
                <a:t>(Tebliğde belirtilen format ve standarda uyulursa) </a:t>
              </a:r>
              <a:endParaRPr lang="en-US" dirty="0">
                <a:solidFill>
                  <a:prstClr val="black"/>
                </a:solidFill>
              </a:endParaRPr>
            </a:p>
          </p:txBody>
        </p:sp>
      </p:grpSp>
      <p:grpSp>
        <p:nvGrpSpPr>
          <p:cNvPr id="5" name="Grup 4"/>
          <p:cNvGrpSpPr/>
          <p:nvPr/>
        </p:nvGrpSpPr>
        <p:grpSpPr>
          <a:xfrm>
            <a:off x="1115616" y="3789040"/>
            <a:ext cx="7200797" cy="2945944"/>
            <a:chOff x="493920" y="3843761"/>
            <a:chExt cx="4051447" cy="2945944"/>
          </a:xfrm>
          <a:solidFill>
            <a:schemeClr val="accent2">
              <a:lumMod val="20000"/>
              <a:lumOff val="80000"/>
            </a:schemeClr>
          </a:solidFill>
        </p:grpSpPr>
        <p:sp>
          <p:nvSpPr>
            <p:cNvPr id="16" name="Rectangle 1"/>
            <p:cNvSpPr/>
            <p:nvPr/>
          </p:nvSpPr>
          <p:spPr bwMode="auto">
            <a:xfrm>
              <a:off x="493920" y="3843761"/>
              <a:ext cx="4051447" cy="2765090"/>
            </a:xfrm>
            <a:prstGeom prst="rect">
              <a:avLst/>
            </a:prstGeom>
            <a:grpFill/>
            <a:ln w="22225" cap="flat" cmpd="sng" algn="ctr">
              <a:solidFill>
                <a:srgbClr val="002060"/>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defTabSz="457200">
                <a:buFont typeface="Times New Roman" charset="0"/>
                <a:buNone/>
              </a:pPr>
              <a:endParaRPr lang="en-US">
                <a:solidFill>
                  <a:prstClr val="black"/>
                </a:solidFill>
              </a:endParaRPr>
            </a:p>
          </p:txBody>
        </p:sp>
        <p:sp>
          <p:nvSpPr>
            <p:cNvPr id="19" name="TextBox 16"/>
            <p:cNvSpPr txBox="1">
              <a:spLocks noChangeArrowheads="1"/>
            </p:cNvSpPr>
            <p:nvPr/>
          </p:nvSpPr>
          <p:spPr bwMode="auto">
            <a:xfrm>
              <a:off x="1258560" y="3912892"/>
              <a:ext cx="3179520" cy="391533"/>
            </a:xfrm>
            <a:prstGeom prst="rect">
              <a:avLst/>
            </a:prstGeom>
            <a:grpFill/>
            <a:ln w="22225">
              <a:solidFill>
                <a:srgbClr val="002060"/>
              </a:solidFill>
              <a:miter lim="800000"/>
              <a:headEnd/>
              <a:tailEnd/>
            </a:ln>
          </p:spPr>
          <p:txBody>
            <a:bodyPr lIns="82945" tIns="41473" rIns="82945" bIns="41473">
              <a:spAutoFit/>
            </a:bodyPr>
            <a:lstStyle/>
            <a:p>
              <a:pPr defTabSz="457200"/>
              <a:r>
                <a:rPr lang="tr-TR" sz="2000" b="1" dirty="0" smtClean="0">
                  <a:solidFill>
                    <a:prstClr val="black">
                      <a:lumMod val="95000"/>
                      <a:lumOff val="5000"/>
                    </a:prstClr>
                  </a:solidFill>
                </a:rPr>
                <a:t>Alıcısı: </a:t>
              </a:r>
              <a:r>
                <a:rPr lang="tr-TR" sz="2000" b="1" dirty="0">
                  <a:solidFill>
                    <a:prstClr val="black">
                      <a:lumMod val="95000"/>
                      <a:lumOff val="5000"/>
                    </a:prstClr>
                  </a:solidFill>
                </a:rPr>
                <a:t>Nihai </a:t>
              </a:r>
              <a:r>
                <a:rPr lang="tr-TR" sz="2000" b="1" dirty="0" smtClean="0">
                  <a:solidFill>
                    <a:prstClr val="black">
                      <a:lumMod val="95000"/>
                      <a:lumOff val="5000"/>
                    </a:prstClr>
                  </a:solidFill>
                </a:rPr>
                <a:t>Tüketici:</a:t>
              </a:r>
              <a:endParaRPr lang="en-US" sz="2000" b="1" dirty="0">
                <a:solidFill>
                  <a:prstClr val="black">
                    <a:lumMod val="95000"/>
                    <a:lumOff val="5000"/>
                  </a:prstClr>
                </a:solidFill>
              </a:endParaRPr>
            </a:p>
          </p:txBody>
        </p:sp>
        <p:sp>
          <p:nvSpPr>
            <p:cNvPr id="30" name="Rectangle 15"/>
            <p:cNvSpPr/>
            <p:nvPr/>
          </p:nvSpPr>
          <p:spPr bwMode="auto">
            <a:xfrm>
              <a:off x="498240" y="3866806"/>
              <a:ext cx="668160" cy="668230"/>
            </a:xfrm>
            <a:prstGeom prst="rect">
              <a:avLst/>
            </a:prstGeom>
            <a:grpFill/>
            <a:ln w="22225" cap="flat" cmpd="sng" algn="ctr">
              <a:solidFill>
                <a:srgbClr val="002060"/>
              </a:solidFill>
              <a:prstDash val="solid"/>
              <a:round/>
              <a:headEnd type="none" w="med" len="med"/>
              <a:tailEnd type="none" w="med" len="med"/>
            </a:ln>
            <a:effectLst/>
            <a:scene3d>
              <a:camera prst="orthographicFront"/>
              <a:lightRig rig="threePt" dir="t"/>
            </a:scene3d>
            <a:sp3d extrusionH="1003300"/>
          </p:spPr>
          <p:txBody>
            <a:bodyPr/>
            <a:lstStyle/>
            <a:p>
              <a:pPr defTabSz="457200">
                <a:buFont typeface="Times New Roman" pitchFamily="16" charset="0"/>
                <a:buNone/>
              </a:pPr>
              <a:endParaRPr lang="en-US" sz="2200" dirty="0">
                <a:solidFill>
                  <a:prstClr val="black"/>
                </a:solidFill>
              </a:endParaRPr>
            </a:p>
          </p:txBody>
        </p:sp>
        <p:sp>
          <p:nvSpPr>
            <p:cNvPr id="35" name="TextBox 314"/>
            <p:cNvSpPr txBox="1"/>
            <p:nvPr/>
          </p:nvSpPr>
          <p:spPr>
            <a:xfrm>
              <a:off x="1208164" y="4419825"/>
              <a:ext cx="3229916" cy="2369880"/>
            </a:xfrm>
            <a:prstGeom prst="rect">
              <a:avLst/>
            </a:prstGeom>
            <a:noFill/>
            <a:ln w="22225">
              <a:noFill/>
            </a:ln>
          </p:spPr>
          <p:txBody>
            <a:bodyPr wrap="square" rtlCol="0" anchor="t">
              <a:spAutoFit/>
            </a:bodyPr>
            <a:lstStyle/>
            <a:p>
              <a:pPr algn="just" defTabSz="457200"/>
              <a:r>
                <a:rPr lang="tr-TR" sz="2400" b="1" dirty="0" smtClean="0">
                  <a:solidFill>
                    <a:srgbClr val="0070C0"/>
                  </a:solidFill>
                </a:rPr>
                <a:t>E-ARŞİV FATURASI:</a:t>
              </a:r>
            </a:p>
            <a:p>
              <a:pPr algn="just" defTabSz="457200"/>
              <a:endParaRPr lang="tr-TR" sz="1600" b="1" dirty="0">
                <a:solidFill>
                  <a:srgbClr val="FF0000"/>
                </a:solidFill>
              </a:endParaRPr>
            </a:p>
            <a:p>
              <a:pPr algn="just" defTabSz="457200"/>
              <a:r>
                <a:rPr lang="tr-TR" sz="1600" b="1" dirty="0" smtClean="0">
                  <a:solidFill>
                    <a:srgbClr val="FF0000"/>
                  </a:solidFill>
                </a:rPr>
                <a:t>	</a:t>
              </a:r>
              <a:r>
                <a:rPr lang="tr-TR" b="1" dirty="0" smtClean="0">
                  <a:solidFill>
                    <a:srgbClr val="336699"/>
                  </a:solidFill>
                </a:rPr>
                <a:t>a) Alıcı İsterse: </a:t>
              </a:r>
              <a:r>
                <a:rPr lang="tr-TR" b="1" dirty="0" smtClean="0">
                  <a:solidFill>
                    <a:srgbClr val="FF0000"/>
                  </a:solidFill>
                </a:rPr>
                <a:t>Elektronik ortamda</a:t>
              </a:r>
            </a:p>
            <a:p>
              <a:pPr algn="just" defTabSz="457200"/>
              <a:endParaRPr lang="tr-TR" b="1" dirty="0" smtClean="0">
                <a:solidFill>
                  <a:srgbClr val="FF0000"/>
                </a:solidFill>
              </a:endParaRPr>
            </a:p>
            <a:p>
              <a:pPr algn="just" defTabSz="457200"/>
              <a:endParaRPr lang="tr-TR" b="1" dirty="0">
                <a:solidFill>
                  <a:srgbClr val="FF0000"/>
                </a:solidFill>
              </a:endParaRPr>
            </a:p>
            <a:p>
              <a:pPr algn="just" defTabSz="457200"/>
              <a:r>
                <a:rPr lang="tr-TR" b="1" dirty="0" smtClean="0">
                  <a:solidFill>
                    <a:srgbClr val="FF0000"/>
                  </a:solidFill>
                </a:rPr>
                <a:t>	</a:t>
              </a:r>
              <a:r>
                <a:rPr lang="tr-TR" b="1" dirty="0" smtClean="0">
                  <a:solidFill>
                    <a:srgbClr val="1F497D">
                      <a:lumMod val="75000"/>
                    </a:srgbClr>
                  </a:solidFill>
                </a:rPr>
                <a:t>b) Alıcı Elektronik İstemezse </a:t>
              </a:r>
              <a:r>
                <a:rPr lang="tr-TR" b="1" dirty="0" smtClean="0">
                  <a:solidFill>
                    <a:srgbClr val="FF0000"/>
                  </a:solidFill>
                </a:rPr>
                <a:t>: Kağıt Çıktısı</a:t>
              </a:r>
            </a:p>
            <a:p>
              <a:pPr algn="just" defTabSz="457200"/>
              <a:endParaRPr lang="tr-TR" b="1" dirty="0">
                <a:solidFill>
                  <a:srgbClr val="FF0000"/>
                </a:solidFill>
              </a:endParaRPr>
            </a:p>
            <a:p>
              <a:pPr algn="just" defTabSz="457200"/>
              <a:endParaRPr lang="tr-TR" b="1" dirty="0" smtClean="0">
                <a:solidFill>
                  <a:prstClr val="black"/>
                </a:solidFill>
              </a:endParaRPr>
            </a:p>
          </p:txBody>
        </p:sp>
        <p:sp>
          <p:nvSpPr>
            <p:cNvPr id="38" name="TextBox 12"/>
            <p:cNvSpPr txBox="1"/>
            <p:nvPr/>
          </p:nvSpPr>
          <p:spPr bwMode="auto">
            <a:xfrm>
              <a:off x="548397" y="4016255"/>
              <a:ext cx="571823" cy="369332"/>
            </a:xfrm>
            <a:prstGeom prst="rect">
              <a:avLst/>
            </a:prstGeom>
            <a:grpFill/>
            <a:ln w="22225">
              <a:solidFill>
                <a:srgbClr val="002060"/>
              </a:solidFill>
            </a:ln>
          </p:spPr>
          <p:txBody>
            <a:bodyPr wrap="square">
              <a:spAutoFit/>
            </a:bodyPr>
            <a:lstStyle/>
            <a:p>
              <a:pPr algn="ctr" defTabSz="457200">
                <a:buFont typeface="Times New Roman" pitchFamily="16" charset="0"/>
                <a:buNone/>
                <a:defRPr/>
              </a:pPr>
              <a:r>
                <a:rPr lang="tr-TR" b="1" dirty="0" smtClean="0">
                  <a:solidFill>
                    <a:prstClr val="black">
                      <a:lumMod val="75000"/>
                      <a:lumOff val="25000"/>
                    </a:prstClr>
                  </a:solidFill>
                  <a:effectLst>
                    <a:innerShdw blurRad="63500" dist="76200" dir="13500000">
                      <a:prstClr val="black">
                        <a:alpha val="38000"/>
                      </a:prstClr>
                    </a:innerShdw>
                  </a:effectLst>
                  <a:latin typeface="Verdana" pitchFamily="34" charset="0"/>
                </a:rPr>
                <a:t>3c</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sp>
        <p:nvSpPr>
          <p:cNvPr id="2" name="Metin kutusu 1"/>
          <p:cNvSpPr txBox="1"/>
          <p:nvPr/>
        </p:nvSpPr>
        <p:spPr>
          <a:xfrm>
            <a:off x="585600" y="2924944"/>
            <a:ext cx="3482344" cy="369332"/>
          </a:xfrm>
          <a:prstGeom prst="rect">
            <a:avLst/>
          </a:prstGeom>
          <a:noFill/>
        </p:spPr>
        <p:txBody>
          <a:bodyPr wrap="square" rtlCol="0">
            <a:spAutoFit/>
          </a:bodyPr>
          <a:lstStyle/>
          <a:p>
            <a:pPr defTabSz="457200"/>
            <a:r>
              <a:rPr lang="tr-TR" b="1" dirty="0" smtClean="0">
                <a:solidFill>
                  <a:srgbClr val="C00000"/>
                </a:solidFill>
              </a:rPr>
              <a:t>Alıcı  ve Satıcı Nüshası : Elektronik</a:t>
            </a:r>
            <a:endParaRPr lang="tr-TR" b="1" dirty="0">
              <a:solidFill>
                <a:srgbClr val="C00000"/>
              </a:solidFill>
            </a:endParaRPr>
          </a:p>
        </p:txBody>
      </p:sp>
      <p:sp>
        <p:nvSpPr>
          <p:cNvPr id="40" name="Metin kutusu 39"/>
          <p:cNvSpPr txBox="1"/>
          <p:nvPr/>
        </p:nvSpPr>
        <p:spPr>
          <a:xfrm>
            <a:off x="4572000" y="1979548"/>
            <a:ext cx="4464496" cy="369332"/>
          </a:xfrm>
          <a:prstGeom prst="rect">
            <a:avLst/>
          </a:prstGeom>
          <a:noFill/>
        </p:spPr>
        <p:txBody>
          <a:bodyPr wrap="square" rtlCol="0">
            <a:spAutoFit/>
          </a:bodyPr>
          <a:lstStyle/>
          <a:p>
            <a:pPr defTabSz="457200"/>
            <a:r>
              <a:rPr lang="tr-TR" dirty="0" smtClean="0">
                <a:solidFill>
                  <a:srgbClr val="C00000"/>
                </a:solidFill>
              </a:rPr>
              <a:t>Satıcı Nüshası : Elektronik,  Alıcı Nüshası: Kağıt</a:t>
            </a:r>
            <a:endParaRPr lang="tr-TR" dirty="0">
              <a:solidFill>
                <a:srgbClr val="C00000"/>
              </a:solidFill>
            </a:endParaRPr>
          </a:p>
        </p:txBody>
      </p:sp>
      <p:sp>
        <p:nvSpPr>
          <p:cNvPr id="41" name="Metin kutusu 40"/>
          <p:cNvSpPr txBox="1"/>
          <p:nvPr/>
        </p:nvSpPr>
        <p:spPr>
          <a:xfrm>
            <a:off x="4716016" y="3059668"/>
            <a:ext cx="4464496" cy="369332"/>
          </a:xfrm>
          <a:prstGeom prst="rect">
            <a:avLst/>
          </a:prstGeom>
          <a:noFill/>
        </p:spPr>
        <p:txBody>
          <a:bodyPr wrap="square" rtlCol="0">
            <a:spAutoFit/>
          </a:bodyPr>
          <a:lstStyle/>
          <a:p>
            <a:pPr defTabSz="457200"/>
            <a:r>
              <a:rPr lang="tr-TR" dirty="0" smtClean="0">
                <a:solidFill>
                  <a:srgbClr val="C00000"/>
                </a:solidFill>
              </a:rPr>
              <a:t>Satıcı ve Alıcı Nüshası Elektronik</a:t>
            </a:r>
            <a:endParaRPr lang="tr-TR" dirty="0">
              <a:solidFill>
                <a:srgbClr val="C00000"/>
              </a:solidFill>
            </a:endParaRPr>
          </a:p>
        </p:txBody>
      </p:sp>
      <p:sp>
        <p:nvSpPr>
          <p:cNvPr id="42" name="Metin kutusu 41"/>
          <p:cNvSpPr txBox="1"/>
          <p:nvPr/>
        </p:nvSpPr>
        <p:spPr>
          <a:xfrm>
            <a:off x="3203848" y="5229200"/>
            <a:ext cx="4464496" cy="369332"/>
          </a:xfrm>
          <a:prstGeom prst="rect">
            <a:avLst/>
          </a:prstGeom>
          <a:noFill/>
        </p:spPr>
        <p:txBody>
          <a:bodyPr wrap="square" rtlCol="0">
            <a:spAutoFit/>
          </a:bodyPr>
          <a:lstStyle/>
          <a:p>
            <a:pPr defTabSz="457200"/>
            <a:r>
              <a:rPr lang="tr-TR" dirty="0" smtClean="0">
                <a:solidFill>
                  <a:srgbClr val="C00000"/>
                </a:solidFill>
              </a:rPr>
              <a:t>Satıcı ve Alıcı Nüshası Elektronik</a:t>
            </a:r>
            <a:endParaRPr lang="tr-TR" dirty="0">
              <a:solidFill>
                <a:srgbClr val="C00000"/>
              </a:solidFill>
            </a:endParaRPr>
          </a:p>
        </p:txBody>
      </p:sp>
      <p:sp>
        <p:nvSpPr>
          <p:cNvPr id="43" name="Metin kutusu 42"/>
          <p:cNvSpPr txBox="1"/>
          <p:nvPr/>
        </p:nvSpPr>
        <p:spPr>
          <a:xfrm>
            <a:off x="3203848" y="6084004"/>
            <a:ext cx="4464496" cy="369332"/>
          </a:xfrm>
          <a:prstGeom prst="rect">
            <a:avLst/>
          </a:prstGeom>
          <a:noFill/>
        </p:spPr>
        <p:txBody>
          <a:bodyPr wrap="square" rtlCol="0">
            <a:spAutoFit/>
          </a:bodyPr>
          <a:lstStyle/>
          <a:p>
            <a:pPr defTabSz="457200"/>
            <a:r>
              <a:rPr lang="tr-TR" dirty="0" smtClean="0">
                <a:solidFill>
                  <a:srgbClr val="C00000"/>
                </a:solidFill>
              </a:rPr>
              <a:t>Satıcı Nüshası : Elektronik,  Alıcı Nüshası: Kağıt</a:t>
            </a:r>
            <a:endParaRPr lang="tr-TR" dirty="0">
              <a:solidFill>
                <a:srgbClr val="C00000"/>
              </a:solidFill>
            </a:endParaRPr>
          </a:p>
        </p:txBody>
      </p:sp>
    </p:spTree>
    <p:extLst>
      <p:ext uri="{BB962C8B-B14F-4D97-AF65-F5344CB8AC3E}">
        <p14:creationId xmlns:p14="http://schemas.microsoft.com/office/powerpoint/2010/main" val="231945844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496944" cy="5616624"/>
          </a:xfrm>
        </p:spPr>
        <p:txBody>
          <a:bodyPr>
            <a:normAutofit fontScale="55000" lnSpcReduction="20000"/>
          </a:bodyPr>
          <a:lstStyle/>
          <a:p>
            <a:pPr algn="just"/>
            <a:r>
              <a:rPr lang="tr-TR" dirty="0" smtClean="0"/>
              <a:t>Fatura Senaryosu: </a:t>
            </a:r>
            <a:r>
              <a:rPr lang="tr-TR" strike="sngStrike" dirty="0">
                <a:solidFill>
                  <a:srgbClr val="FF0000"/>
                </a:solidFill>
              </a:rPr>
              <a:t>TEMEL / TİCARİ </a:t>
            </a:r>
            <a:r>
              <a:rPr lang="tr-TR" dirty="0" smtClean="0">
                <a:solidFill>
                  <a:srgbClr val="FF0000"/>
                </a:solidFill>
              </a:rPr>
              <a:t>değil</a:t>
            </a:r>
            <a:endParaRPr lang="tr-TR" dirty="0" smtClean="0"/>
          </a:p>
          <a:p>
            <a:pPr marL="0" indent="0" algn="just">
              <a:buNone/>
            </a:pPr>
            <a:r>
              <a:rPr lang="tr-TR" dirty="0" smtClean="0"/>
              <a:t>	İhracat: </a:t>
            </a:r>
            <a:r>
              <a:rPr lang="tr-TR" dirty="0" smtClean="0">
                <a:solidFill>
                  <a:srgbClr val="FF0000"/>
                </a:solidFill>
              </a:rPr>
              <a:t>İHRACAT</a:t>
            </a:r>
          </a:p>
          <a:p>
            <a:pPr marL="0" indent="0" algn="just">
              <a:buNone/>
            </a:pPr>
            <a:r>
              <a:rPr lang="tr-TR" dirty="0" smtClean="0"/>
              <a:t>	Yolcu Beraberi: </a:t>
            </a:r>
            <a:r>
              <a:rPr lang="tr-TR" dirty="0" smtClean="0">
                <a:solidFill>
                  <a:srgbClr val="FF0000"/>
                </a:solidFill>
              </a:rPr>
              <a:t>YOLCU BERABERİ</a:t>
            </a:r>
          </a:p>
          <a:p>
            <a:pPr algn="just"/>
            <a:endParaRPr lang="tr-TR" dirty="0">
              <a:solidFill>
                <a:srgbClr val="FF0000"/>
              </a:solidFill>
            </a:endParaRPr>
          </a:p>
          <a:p>
            <a:pPr algn="just"/>
            <a:r>
              <a:rPr lang="tr-TR" dirty="0" smtClean="0"/>
              <a:t>Fatura düzenlendiği anda GİB ve GTB sistemine gider.</a:t>
            </a:r>
          </a:p>
          <a:p>
            <a:endParaRPr lang="tr-TR" dirty="0" smtClean="0">
              <a:solidFill>
                <a:srgbClr val="FF0000"/>
              </a:solidFill>
            </a:endParaRPr>
          </a:p>
          <a:p>
            <a:r>
              <a:rPr lang="tr-TR" dirty="0" err="1" smtClean="0"/>
              <a:t>GÇB’ye</a:t>
            </a:r>
            <a:r>
              <a:rPr lang="tr-TR" dirty="0" smtClean="0"/>
              <a:t> bağlanmayan ihracat türlerinde e-Fatura olmayacak.</a:t>
            </a:r>
          </a:p>
          <a:p>
            <a:endParaRPr lang="tr-TR" dirty="0" smtClean="0"/>
          </a:p>
          <a:p>
            <a:r>
              <a:rPr lang="tr-TR" dirty="0" smtClean="0"/>
              <a:t>1 e-Fatura 1 </a:t>
            </a:r>
            <a:r>
              <a:rPr lang="tr-TR" dirty="0" err="1" smtClean="0"/>
              <a:t>GÇB’ye</a:t>
            </a:r>
            <a:r>
              <a:rPr lang="tr-TR" dirty="0" smtClean="0"/>
              <a:t> ait olacaktır. 1 e-Fatura birden Fazla </a:t>
            </a:r>
            <a:r>
              <a:rPr lang="tr-TR" dirty="0" err="1" smtClean="0"/>
              <a:t>GÇB’de</a:t>
            </a:r>
            <a:r>
              <a:rPr lang="tr-TR" dirty="0" smtClean="0"/>
              <a:t> dikkate alınamayacaktır.</a:t>
            </a:r>
          </a:p>
          <a:p>
            <a:endParaRPr lang="tr-TR" dirty="0"/>
          </a:p>
          <a:p>
            <a:r>
              <a:rPr lang="tr-TR" dirty="0" smtClean="0"/>
              <a:t>1 </a:t>
            </a:r>
            <a:r>
              <a:rPr lang="tr-TR" dirty="0" err="1" smtClean="0"/>
              <a:t>GÇB’de</a:t>
            </a:r>
            <a:r>
              <a:rPr lang="tr-TR" dirty="0" smtClean="0"/>
              <a:t> birden fazla e-Fatura yer alabilecektir.</a:t>
            </a:r>
          </a:p>
          <a:p>
            <a:endParaRPr lang="tr-TR" dirty="0"/>
          </a:p>
          <a:p>
            <a:r>
              <a:rPr lang="tr-TR" dirty="0" smtClean="0"/>
              <a:t>GÇB tescil anına kadar gönderilmiş e-Fatura düzenleyicisi tarafından geri </a:t>
            </a:r>
            <a:r>
              <a:rPr lang="tr-TR" dirty="0"/>
              <a:t>çekilip düzeltilebilecektir (</a:t>
            </a:r>
            <a:r>
              <a:rPr lang="tr-TR" dirty="0" smtClean="0"/>
              <a:t>yeni fatura düzenleyerek).</a:t>
            </a:r>
          </a:p>
          <a:p>
            <a:endParaRPr lang="tr-TR" dirty="0"/>
          </a:p>
          <a:p>
            <a:r>
              <a:rPr lang="tr-TR" dirty="0" smtClean="0"/>
              <a:t>GÇB tescilden sonra e-Fatura’nın düzeltimi, GTB tarafından </a:t>
            </a:r>
            <a:r>
              <a:rPr lang="tr-TR" dirty="0" err="1" smtClean="0"/>
              <a:t>red</a:t>
            </a:r>
            <a:r>
              <a:rPr lang="tr-TR" dirty="0" smtClean="0"/>
              <a:t> yanıtı dönüldükten sonra yapılabilecektir.</a:t>
            </a:r>
          </a:p>
          <a:p>
            <a:endParaRPr lang="tr-TR" dirty="0"/>
          </a:p>
          <a:p>
            <a:r>
              <a:rPr lang="tr-TR" dirty="0" smtClean="0"/>
              <a:t>GTB sistemi KABUL UYGULAMA YANITINI ihracatın fiilen gerçekleşmesi ile otomatik olarak dönecek ve bu yanıt içinde fiili ihraç tarihi (intaç) de yer alacaktır.</a:t>
            </a:r>
          </a:p>
          <a:p>
            <a:endParaRPr lang="tr-TR" dirty="0"/>
          </a:p>
          <a:p>
            <a:r>
              <a:rPr lang="tr-TR" dirty="0" smtClean="0"/>
              <a:t>Yurtdışındaki müşteriye e-Faturanın elektronik hali, kağıt çıktısı veya İngilizce belgesi, HARİCİ olarak gönderilecektir.  </a:t>
            </a:r>
            <a:r>
              <a:rPr lang="tr-TR" dirty="0" err="1" smtClean="0"/>
              <a:t>GTB’nin</a:t>
            </a:r>
            <a:r>
              <a:rPr lang="tr-TR" dirty="0" smtClean="0"/>
              <a:t> bu faturayı alıcıya iletmesi söz konusu değildir.</a:t>
            </a:r>
          </a:p>
          <a:p>
            <a:endParaRPr lang="tr-TR" dirty="0"/>
          </a:p>
          <a:p>
            <a:r>
              <a:rPr lang="tr-TR" b="1" dirty="0" smtClean="0"/>
              <a:t>Uygulama başlamadan önce:  </a:t>
            </a:r>
            <a:r>
              <a:rPr lang="tr-TR" dirty="0" smtClean="0"/>
              <a:t>İhracat Kararı </a:t>
            </a:r>
            <a:r>
              <a:rPr lang="tr-TR" dirty="0" smtClean="0">
                <a:sym typeface="Wingdings" panose="05000000000000000000" pitchFamily="2" charset="2"/>
              </a:rPr>
              <a:t></a:t>
            </a:r>
            <a:r>
              <a:rPr lang="tr-TR" dirty="0" smtClean="0"/>
              <a:t> Fatura vb. Belge (Kağıt)</a:t>
            </a:r>
            <a:r>
              <a:rPr lang="tr-TR" dirty="0" smtClean="0">
                <a:sym typeface="Wingdings" panose="05000000000000000000" pitchFamily="2" charset="2"/>
              </a:rPr>
              <a:t> Gümrük Beyannamesi (Elektronik)- Gümrük Memuru Fatura ve Beyanname Kontrolü (Manuel)- Fatura Düzeltimi (Kağıt)İhracat İşlemi</a:t>
            </a:r>
          </a:p>
          <a:p>
            <a:endParaRPr lang="tr-TR" dirty="0">
              <a:sym typeface="Wingdings" panose="05000000000000000000" pitchFamily="2" charset="2"/>
            </a:endParaRPr>
          </a:p>
          <a:p>
            <a:r>
              <a:rPr lang="tr-TR" dirty="0" smtClean="0">
                <a:sym typeface="Wingdings" panose="05000000000000000000" pitchFamily="2" charset="2"/>
              </a:rPr>
              <a:t>Uygulama başladıktan sonra: Kağıt  belge ve manuel kontrol yerine Elektronik belge ve kontrol. Hatalar işlem gerçekleşme anında görülüyor. </a:t>
            </a:r>
            <a:endParaRPr lang="tr-TR" sz="3400" b="1"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60</a:t>
            </a:fld>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43005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496944" cy="5616624"/>
          </a:xfrm>
        </p:spPr>
        <p:txBody>
          <a:bodyPr>
            <a:normAutofit/>
          </a:bodyPr>
          <a:lstStyle/>
          <a:p>
            <a:pPr algn="just"/>
            <a:r>
              <a:rPr lang="tr-TR" sz="1600" dirty="0" smtClean="0"/>
              <a:t>Gümrük beyannamesinin % 65 </a:t>
            </a:r>
            <a:r>
              <a:rPr lang="tr-TR" sz="1600" dirty="0" err="1" smtClean="0"/>
              <a:t>lik</a:t>
            </a:r>
            <a:r>
              <a:rPr lang="tr-TR" sz="1600" dirty="0" smtClean="0"/>
              <a:t> kısmı e-Fatura içeriğinde olduğundan otomatik GÇB oluşturma sürecine katkı, </a:t>
            </a:r>
          </a:p>
          <a:p>
            <a:pPr algn="just"/>
            <a:endParaRPr lang="tr-TR" sz="1600" dirty="0" smtClean="0"/>
          </a:p>
          <a:p>
            <a:pPr algn="just"/>
            <a:r>
              <a:rPr lang="tr-TR" sz="1600" dirty="0" smtClean="0"/>
              <a:t>Düzenlenen e-Fatura </a:t>
            </a:r>
            <a:r>
              <a:rPr lang="tr-TR" sz="1600" u="sng" dirty="0" smtClean="0"/>
              <a:t>FİİLİ İHRACIN </a:t>
            </a:r>
            <a:r>
              <a:rPr lang="tr-TR" sz="1600" dirty="0" smtClean="0"/>
              <a:t>olduğu dönem için hasılat olur ve bu dönemde KDV iadesine konu edilir. </a:t>
            </a:r>
            <a:r>
              <a:rPr lang="tr-TR" sz="1600" dirty="0" err="1" smtClean="0"/>
              <a:t>Gümrüke</a:t>
            </a:r>
            <a:r>
              <a:rPr lang="tr-TR" sz="1600" dirty="0" smtClean="0"/>
              <a:t> beyannamenin KAPANMASI </a:t>
            </a:r>
            <a:r>
              <a:rPr lang="tr-TR" sz="1600" dirty="0" err="1" smtClean="0"/>
              <a:t>nı</a:t>
            </a:r>
            <a:r>
              <a:rPr lang="tr-TR" sz="1600" dirty="0" smtClean="0"/>
              <a:t> beklemeye gerek yoktur. Bazen Gümrükte fiili ihraç gerçekleşmiş olmakla birlikte beyannamenin kapama işlemleri çeşitli sebeplerle gecikebilir. KDV beyanı ve iade süreci açısından fiili ihracın yeterli olduğunu düşünüyoruz. </a:t>
            </a:r>
          </a:p>
          <a:p>
            <a:pPr algn="just"/>
            <a:endParaRPr lang="tr-TR" sz="1600" dirty="0" smtClean="0"/>
          </a:p>
          <a:p>
            <a:pPr algn="just"/>
            <a:r>
              <a:rPr lang="tr-TR" sz="1600" dirty="0" err="1" smtClean="0"/>
              <a:t>Red</a:t>
            </a:r>
            <a:r>
              <a:rPr lang="tr-TR" sz="1600" dirty="0" smtClean="0"/>
              <a:t> olunan veya iptale çekilen faturaların TASLAK hali yeni e-Faturanın oluşturulmasında kullanılabilir.</a:t>
            </a:r>
          </a:p>
          <a:p>
            <a:pPr algn="just"/>
            <a:endParaRPr lang="tr-TR" sz="16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61</a:t>
            </a:fld>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26402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ORTAM FATURA ADEDİ </a:t>
            </a:r>
            <a:endParaRPr lang="tr-TR" sz="2800" b="1" dirty="0">
              <a:solidFill>
                <a:schemeClr val="bg1"/>
              </a:solidFill>
              <a:latin typeface="Cambria" panose="02040503050406030204" pitchFamily="18" charset="0"/>
            </a:endParaRPr>
          </a:p>
        </p:txBody>
      </p:sp>
      <p:graphicFrame>
        <p:nvGraphicFramePr>
          <p:cNvPr id="5" name="Nesne 4"/>
          <p:cNvGraphicFramePr>
            <a:graphicFrameLocks noChangeAspect="1"/>
          </p:cNvGraphicFramePr>
          <p:nvPr>
            <p:extLst>
              <p:ext uri="{D42A27DB-BD31-4B8C-83A1-F6EECF244321}">
                <p14:modId xmlns:p14="http://schemas.microsoft.com/office/powerpoint/2010/main" val="514025916"/>
              </p:ext>
            </p:extLst>
          </p:nvPr>
        </p:nvGraphicFramePr>
        <p:xfrm>
          <a:off x="337279" y="1251285"/>
          <a:ext cx="8196271" cy="4263991"/>
        </p:xfrm>
        <a:graphic>
          <a:graphicData uri="http://schemas.openxmlformats.org/presentationml/2006/ole">
            <mc:AlternateContent xmlns:mc="http://schemas.openxmlformats.org/markup-compatibility/2006">
              <mc:Choice xmlns:v="urn:schemas-microsoft-com:vml" Requires="v">
                <p:oleObj spid="_x0000_s1039" name="Çalışma Sayfası" r:id="rId5" imgW="6864489" imgH="2870200" progId="Excel.Sheet.12">
                  <p:embed/>
                </p:oleObj>
              </mc:Choice>
              <mc:Fallback>
                <p:oleObj name="Çalışma Sayfası" r:id="rId5" imgW="6864489" imgH="2870200" progId="Excel.Sheet.12">
                  <p:embed/>
                  <p:pic>
                    <p:nvPicPr>
                      <p:cNvPr id="0" name=""/>
                      <p:cNvPicPr/>
                      <p:nvPr/>
                    </p:nvPicPr>
                    <p:blipFill>
                      <a:blip r:embed="rId6"/>
                      <a:stretch>
                        <a:fillRect/>
                      </a:stretch>
                    </p:blipFill>
                    <p:spPr>
                      <a:xfrm>
                        <a:off x="337279" y="1251285"/>
                        <a:ext cx="8196271" cy="4263991"/>
                      </a:xfrm>
                      <a:prstGeom prst="rect">
                        <a:avLst/>
                      </a:prstGeom>
                    </p:spPr>
                  </p:pic>
                </p:oleObj>
              </mc:Fallback>
            </mc:AlternateContent>
          </a:graphicData>
        </a:graphic>
      </p:graphicFrame>
    </p:spTree>
    <p:extLst>
      <p:ext uri="{BB962C8B-B14F-4D97-AF65-F5344CB8AC3E}">
        <p14:creationId xmlns:p14="http://schemas.microsoft.com/office/powerpoint/2010/main" val="277614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TAHMİNİ TASARRUF</a:t>
            </a:r>
            <a:endParaRPr lang="tr-TR" sz="2400" b="1" dirty="0">
              <a:solidFill>
                <a:schemeClr val="bg1"/>
              </a:solidFill>
              <a:latin typeface="Cambria" panose="02040503050406030204" pitchFamily="18" charset="0"/>
            </a:endParaRPr>
          </a:p>
        </p:txBody>
      </p:sp>
      <p:sp>
        <p:nvSpPr>
          <p:cNvPr id="9" name="Dikdörtgen 8"/>
          <p:cNvSpPr/>
          <p:nvPr/>
        </p:nvSpPr>
        <p:spPr>
          <a:xfrm>
            <a:off x="413886" y="744485"/>
            <a:ext cx="8152598" cy="5909310"/>
          </a:xfrm>
          <a:prstGeom prst="rect">
            <a:avLst/>
          </a:prstGeom>
        </p:spPr>
        <p:txBody>
          <a:bodyPr wrap="square">
            <a:spAutoFit/>
          </a:bodyPr>
          <a:lstStyle/>
          <a:p>
            <a:pPr marL="400050" lvl="1" algn="ctr" defTabSz="457200"/>
            <a:r>
              <a:rPr lang="tr-TR" sz="2000" b="1" dirty="0" smtClean="0">
                <a:solidFill>
                  <a:srgbClr val="C00000"/>
                </a:solidFill>
                <a:latin typeface="Cambria" panose="02040503050406030204" pitchFamily="18" charset="0"/>
                <a:ea typeface="ＭＳ Ｐゴシック" pitchFamily="34" charset="-128"/>
              </a:rPr>
              <a:t>Fatura Belgesinin Kağıt ortamda; </a:t>
            </a:r>
          </a:p>
          <a:p>
            <a:pPr marL="400050" lvl="1" algn="ctr" defTabSz="457200"/>
            <a:endParaRPr lang="tr-TR" sz="2000" b="1" dirty="0" smtClean="0">
              <a:solidFill>
                <a:srgbClr val="C00000"/>
              </a:solidFill>
              <a:latin typeface="Cambria" panose="02040503050406030204" pitchFamily="18" charset="0"/>
              <a:ea typeface="ＭＳ Ｐゴシック" pitchFamily="34" charset="-128"/>
            </a:endParaRP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Düzenlenmesi,</a:t>
            </a:r>
            <a:r>
              <a:rPr lang="tr-TR" sz="2000" b="1" dirty="0" smtClean="0">
                <a:solidFill>
                  <a:srgbClr val="C00000"/>
                </a:solidFill>
                <a:latin typeface="Cambria" panose="02040503050406030204" pitchFamily="18" charset="0"/>
                <a:ea typeface="ＭＳ Ｐゴシック" pitchFamily="34" charset="-128"/>
              </a:rPr>
              <a:t> </a:t>
            </a:r>
          </a:p>
          <a:p>
            <a:pPr marL="685800" lvl="1" indent="-285750" algn="ctr" defTabSz="457200">
              <a:buFont typeface="Arial" panose="020B0604020202020204" pitchFamily="34" charset="0"/>
              <a:buChar char="•"/>
            </a:pPr>
            <a:r>
              <a:rPr lang="tr-TR" sz="2000" b="1" dirty="0" smtClean="0">
                <a:solidFill>
                  <a:srgbClr val="7030A0"/>
                </a:solidFill>
                <a:latin typeface="Cambria" panose="02040503050406030204" pitchFamily="18" charset="0"/>
                <a:ea typeface="ＭＳ Ｐゴシック" pitchFamily="34" charset="-128"/>
              </a:rPr>
              <a:t>Posta vb. Yolla İletilmesi,</a:t>
            </a:r>
          </a:p>
          <a:p>
            <a:pPr marL="685800" lvl="1" indent="-285750" algn="ctr" defTabSz="457200">
              <a:buFont typeface="Arial" panose="020B0604020202020204" pitchFamily="34" charset="0"/>
              <a:buChar char="•"/>
            </a:pPr>
            <a:r>
              <a:rPr lang="tr-TR" sz="2000" b="1" dirty="0" smtClean="0">
                <a:solidFill>
                  <a:srgbClr val="F79646">
                    <a:lumMod val="75000"/>
                  </a:srgbClr>
                </a:solidFill>
                <a:latin typeface="Cambria" panose="02040503050406030204" pitchFamily="18" charset="0"/>
                <a:ea typeface="ＭＳ Ｐゴシック" pitchFamily="34" charset="-128"/>
              </a:rPr>
              <a:t>Arşivlenmesi, Depolanması </a:t>
            </a:r>
          </a:p>
          <a:p>
            <a:pPr marL="685800" lvl="1" indent="-285750" algn="ctr" defTabSz="457200">
              <a:buFont typeface="Arial" panose="020B0604020202020204" pitchFamily="34" charset="0"/>
              <a:buChar char="•"/>
            </a:pPr>
            <a:r>
              <a:rPr lang="tr-TR" sz="2000" b="1" dirty="0" smtClean="0">
                <a:solidFill>
                  <a:srgbClr val="C00000"/>
                </a:solidFill>
                <a:latin typeface="Cambria" panose="02040503050406030204" pitchFamily="18" charset="0"/>
                <a:ea typeface="ＭＳ Ｐゴシック" pitchFamily="34" charset="-128"/>
              </a:rPr>
              <a:t>İbraz Edilmesi,</a:t>
            </a:r>
          </a:p>
          <a:p>
            <a:pPr marL="685800" lvl="1" indent="-285750" algn="ctr" defTabSz="457200">
              <a:buFont typeface="Arial" panose="020B0604020202020204" pitchFamily="34" charset="0"/>
              <a:buChar char="•"/>
            </a:pPr>
            <a:r>
              <a:rPr lang="tr-TR" sz="2000" b="1" dirty="0" smtClean="0">
                <a:solidFill>
                  <a:srgbClr val="00B050"/>
                </a:solidFill>
                <a:latin typeface="Cambria" panose="02040503050406030204" pitchFamily="18" charset="0"/>
                <a:ea typeface="ＭＳ Ｐゴシック" pitchFamily="34" charset="-128"/>
              </a:rPr>
              <a:t>Muhasebe Süreçlerinde Kullanımı,</a:t>
            </a:r>
          </a:p>
          <a:p>
            <a:pPr marL="685800" lvl="1" indent="-285750" algn="ctr" defTabSz="457200">
              <a:buFont typeface="Arial" panose="020B0604020202020204" pitchFamily="34" charset="0"/>
              <a:buChar char="•"/>
            </a:pPr>
            <a:r>
              <a:rPr lang="tr-TR" sz="2000" b="1" dirty="0" smtClean="0">
                <a:solidFill>
                  <a:srgbClr val="002060"/>
                </a:solidFill>
                <a:latin typeface="Cambria" panose="02040503050406030204" pitchFamily="18" charset="0"/>
                <a:ea typeface="ＭＳ Ｐゴシック" pitchFamily="34" charset="-128"/>
              </a:rPr>
              <a:t>Faturaya Bağlı Ödeme ve Nakit Yönetimi</a:t>
            </a:r>
          </a:p>
          <a:p>
            <a:pPr marL="685800" lvl="1" indent="-285750" algn="ctr" defTabSz="457200">
              <a:buFont typeface="Arial" panose="020B0604020202020204" pitchFamily="34" charset="0"/>
              <a:buChar char="•"/>
            </a:pPr>
            <a:r>
              <a:rPr lang="tr-TR" sz="2000" b="1" dirty="0" smtClean="0">
                <a:solidFill>
                  <a:srgbClr val="4BACC6">
                    <a:lumMod val="75000"/>
                  </a:srgbClr>
                </a:solidFill>
                <a:latin typeface="Cambria" panose="02040503050406030204" pitchFamily="18" charset="0"/>
                <a:ea typeface="ＭＳ Ｐゴシック" pitchFamily="34" charset="-128"/>
              </a:rPr>
              <a:t>Fatura Anlaşmazlıklarının Yönetimi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Vb. Süreçlerinin </a:t>
            </a:r>
          </a:p>
          <a:p>
            <a:pPr marL="400050" lvl="1" algn="ctr" defTabSz="457200"/>
            <a:endParaRPr lang="tr-TR" b="1" dirty="0" smtClean="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 her bir fatura adedi başına  tahmini olarak 10 Kuruş olduğu tahmin edilse: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14.091.527.299 adet faturayı Elektronik Ortama taşıyarak  yaklaşık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1.409.152.729 TL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MALİYET TASARRUFUNA YOL AÇILMIŞTIR.</a:t>
            </a:r>
            <a:endParaRPr lang="tr-TR" b="1" dirty="0">
              <a:solidFill>
                <a:srgbClr val="C00000"/>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117861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ÇEVREYE KATKI </a:t>
            </a:r>
            <a:endParaRPr lang="tr-TR" sz="2400" b="1" dirty="0">
              <a:solidFill>
                <a:schemeClr val="bg1"/>
              </a:solidFill>
              <a:latin typeface="Cambria" panose="02040503050406030204" pitchFamily="18" charset="0"/>
            </a:endParaRPr>
          </a:p>
        </p:txBody>
      </p:sp>
      <p:sp>
        <p:nvSpPr>
          <p:cNvPr id="9" name="Dikdörtgen 8"/>
          <p:cNvSpPr/>
          <p:nvPr/>
        </p:nvSpPr>
        <p:spPr>
          <a:xfrm>
            <a:off x="3495674" y="744485"/>
            <a:ext cx="5070809" cy="5632311"/>
          </a:xfrm>
          <a:prstGeom prst="rect">
            <a:avLst/>
          </a:prstGeom>
        </p:spPr>
        <p:txBody>
          <a:bodyPr wrap="square">
            <a:spAutoFit/>
          </a:bodyPr>
          <a:lstStyle/>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C00000"/>
                </a:solidFill>
                <a:latin typeface="Cambria" panose="02040503050406030204" pitchFamily="18" charset="0"/>
                <a:ea typeface="ＭＳ Ｐゴシック" pitchFamily="34" charset="-128"/>
              </a:rPr>
              <a:t>14.091.527.299</a:t>
            </a:r>
            <a:r>
              <a:rPr lang="tr-TR" b="1" dirty="0" smtClean="0">
                <a:solidFill>
                  <a:srgbClr val="C00000"/>
                </a:solidFill>
                <a:latin typeface="Cambria" panose="02040503050406030204" pitchFamily="18" charset="0"/>
                <a:ea typeface="ＭＳ Ｐゴシック" pitchFamily="34" charset="-128"/>
              </a:rPr>
              <a:t> adet faturayı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Elektronik Ortama taşıyarak  yaklaşık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187.787  adet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AĞACI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Kesilmekten Kurtardık.</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 Ağaç= 75.000 sf.</a:t>
            </a:r>
            <a:endParaRPr lang="tr-TR" b="1" dirty="0">
              <a:solidFill>
                <a:srgbClr val="C00000"/>
              </a:solidFill>
              <a:latin typeface="Cambria" panose="02040503050406030204" pitchFamily="18" charset="0"/>
              <a:ea typeface="ＭＳ Ｐゴシック" pitchFamily="34" charset="-128"/>
            </a:endParaRPr>
          </a:p>
        </p:txBody>
      </p:sp>
      <p:pic>
        <p:nvPicPr>
          <p:cNvPr id="5122" name="Picture 2" descr="efatur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485"/>
            <a:ext cx="3495675" cy="28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49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schemeClr>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cmpd="sng">
          <a:solidFill>
            <a:schemeClr val="bg1">
              <a:lumMod val="65000"/>
            </a:schemeClr>
          </a:solidFill>
          <a:prstDash val="sysDash"/>
          <a:headEnd type="ova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822</TotalTime>
  <Words>1884</Words>
  <Application>Microsoft Office PowerPoint</Application>
  <PresentationFormat>Ekran Gösterisi (4:3)</PresentationFormat>
  <Paragraphs>594</Paragraphs>
  <Slides>61</Slides>
  <Notes>6</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61</vt:i4>
      </vt:variant>
    </vt:vector>
  </HeadingPairs>
  <TitlesOfParts>
    <vt:vector size="64" baseType="lpstr">
      <vt:lpstr>Dalga Biçimi</vt:lpstr>
      <vt:lpstr>Presentation3</vt:lpstr>
      <vt:lpstr>Çalışma Sayfası</vt:lpstr>
      <vt:lpstr>BELGELERDE E-DÖNÜŞÜM UYGULAMALARI</vt:lpstr>
      <vt:lpstr>BELGELERDE E-DÖNÜŞÜM UYGULAMALARI</vt:lpstr>
      <vt:lpstr>PowerPoint Sunusu</vt:lpstr>
      <vt:lpstr>PowerPoint Sunusu</vt:lpstr>
      <vt:lpstr>PowerPoint Sunusu</vt:lpstr>
      <vt:lpstr>PowerPoint Sunusu</vt:lpstr>
      <vt:lpstr>ELEKTRONİK ORTAM FATURA ADEDİ </vt:lpstr>
      <vt:lpstr>ELEKTRONİK ORTAMIN GETİRDİĞİ TAHMİNİ TASARRUF</vt:lpstr>
      <vt:lpstr>ELEKTRONİK ORTAMIN GETİRDİĞİ ÇEVREYE KATKI </vt:lpstr>
      <vt:lpstr>E-DEFTER UYGULAMASI</vt:lpstr>
      <vt:lpstr>PowerPoint Sunusu</vt:lpstr>
      <vt:lpstr>ELEKTRONİK DEFTER MÜKELLEF ADEDİ  </vt:lpstr>
      <vt:lpstr>ELEKTRONİK ORTAMIN GETİRDİĞİ TAHMİNİ TASARRUF</vt:lpstr>
      <vt:lpstr>ELEKTRONİK ORTAMIN GETİRDİĞİ ÇEVREYE KATKI </vt:lpstr>
      <vt:lpstr>E-BİLET UYGULAMASI</vt:lpstr>
      <vt:lpstr>Kapsam:</vt:lpstr>
      <vt:lpstr>ELEKTRONİK BİLET MÜKELLEF ADEDİ  </vt:lpstr>
      <vt:lpstr>ELEKTRONİK BİLET MÜKELLEF ADEDİ  </vt:lpstr>
      <vt:lpstr>ELEKTRONİK ORTAMIN GETİRDİĞİ TAHMİNİ TASARRUF</vt:lpstr>
      <vt:lpstr>ELEKTRONİK ORTAMIN GETİRDİĞİ ÇEVREYE KATKI </vt:lpstr>
      <vt:lpstr>   </vt:lpstr>
      <vt:lpstr>   </vt:lpstr>
      <vt:lpstr> İHRACAT VE YOLCU BERABERİ EŞYA İHRACI (TAX FREE) FATURALARININ   E-FATURA OLARAK DÜZENLENMESİ UYGULAMASINDA   SIK SORULAN SORULAR ve CEVAPLARI   </vt:lpstr>
      <vt:lpstr>   Getirilen Uygulama ile BÜTÜN İHRACAT FATURALARI E-FATURA olarak mı düzenlenmek zorundadır? </vt:lpstr>
      <vt:lpstr>  Tax-Free Satışı bulunan tüm işletmeler bu tür satışlarına ait tüm faturalarını e-Fatura olarak mı düzenleyeceklerdir?</vt:lpstr>
      <vt:lpstr>   Türkiye sınırlarına girişi olmayan Transit Ticaret kapsamındaki satışlar ihracat e-faturası olarak düzenlenmeli midir?</vt:lpstr>
      <vt:lpstr>  İhracat ve Tax-free faturası düzenleyen e-fatura  mükellefleri, GİB tarafından ücretsiz olarak sunulan PORTAL yöntemini kullanabilir mi?  </vt:lpstr>
      <vt:lpstr> Serbest Bölgelerdeki şirketlere düzenlenen e-Faturalar, alıcı da e-faturaya kayıtlı bir kullanıcı ise ihracat e-faturası olarak mı düzenlenmelidir? </vt:lpstr>
      <vt:lpstr>Konsinye ihracat da e-Fatura kapsamında mıdır?</vt:lpstr>
      <vt:lpstr> Yurtdışına düzenlenen hizmet faturaları da ihracat         e-faturası şeklinde mi düzenlenmelidir?</vt:lpstr>
      <vt:lpstr>Yurtdışına çıkışlarda düzenlenen proforma faturalar İhracat e-Faturası kapsamında mıdır?   </vt:lpstr>
      <vt:lpstr> Tax-Free faturalarının e-Fatura olarak düzenlemesinde fatura iptali nasıl olacaktır? </vt:lpstr>
      <vt:lpstr>Bedelsiz ihracatlara ilişkin faturalar  da e-fatura kapsamında mıdır? </vt:lpstr>
      <vt:lpstr> Elektronik Ticaret Gümrük Beyanı (ETGB) ile yapılan mikro ihracat da e-Fatura kapsamında mıdır? </vt:lpstr>
      <vt:lpstr>  GTB üzerinden giden e-Faturalar Alıcı firma olan Serbest bölgedeki şirketin e-Fatura posta kutusuna düşecek mi ? Serbest bölgedeki e-fatura kayıtlı kullanıcısı olan alıcı firmaya faturanın teslimi nasıl olacaktır ? </vt:lpstr>
      <vt:lpstr> Yabancılara Özel Fatura düzenlenmesi durumundaki ihracat işlemlerinde de e-Fatura olarak mı düzenlenmelidir? </vt:lpstr>
      <vt:lpstr> Buyer Customer Party alanındaki firma ID'sini firmalar/mükellefler nereden elde edecekler? Bu ID hiç yoksa nasıl hareket edilecek? </vt:lpstr>
      <vt:lpstr>  GTB'den gelen 23 haneli referans numarası için bir web servis sunulabilir mi? Ya da GİB üzerinden sistem uygulama yanıtı olarak kullanıcılara iletilebilir mi? </vt:lpstr>
      <vt:lpstr>  İhracat faturalarını kesip, Gümrük ve Ticaret Bakanlığı'nın portalına gönderdiğimizde intaç tarihini nasıl öğrenebileceğiz?  İhracat faturalarında intaç tarihi ve Gümrük Beyanname numarası bilgisi olacak mı?</vt:lpstr>
      <vt:lpstr>İhracatta e-Fatura kesmeye başlayan firma 01.07.2017 tarihine kadar diğer ihracat işlemleri için kağıt fatura kesebilir mi? Önceden düzenlenmiş kağıt faturaların 1/7/2017 tarihinden sonra iptali ve yerine e-Fatura düzenlenmesi zorunlu mudur? </vt:lpstr>
      <vt:lpstr> 23 Haneli ID numarasının faturamızın görüntüsünde yer alma zorunluluğu var mı?</vt:lpstr>
      <vt:lpstr>Uçak yüklemelerinde sistemden gelen ağırlık yerine ambar ağırlığı yazmak zorundayız. Bu durumda ihracat faturamızın da mutlaka beyanname kilosundan düzenlenecek doğru mu?</vt:lpstr>
      <vt:lpstr>Eşyanın bulunduğu kabın adedi zorunlu ve karşılaştıracak alan mıdır? Birkaç farklı ürün kalemi örneğin tek pakette gönderilecekse bu alan nasıl doldurulmalı?</vt:lpstr>
      <vt:lpstr>    İhracatta e-Faturadaki ticari eşyanın tanımı ile beyannamedeki eşyanın ticari tanımı da birbiri ile karşılaştırılacak mı? Özellikle DİİB işlemlerinde bu konu çok önemlidir.</vt:lpstr>
      <vt:lpstr> GTIB numarası kaç karakter olacak ve kontrolü hangi seviyede olacaktır?</vt:lpstr>
      <vt:lpstr>    Bazı ihracat faturalarında örneğin 100 adetlik mal için 1 kalemlik fatura oluşturulmaktadır. Ancak beyanname tarafında gerek menşei (ithal ise) gerek parti farklılığından dolayı bu 100 adetlik mal beyannamede 3 kalem olarak belirtilebiliyor. Böyle bir duruma beyannamede 3 kalem olarak göründüğü için faturada da 3 kalem olarak belirtilmesi gerekir mi? </vt:lpstr>
      <vt:lpstr> e-Fatura (İhracat Faturası) gümrüklerde uygulanmaya başlanınca Gümrük müşavirlerine bu yetki verilecek mi?</vt:lpstr>
      <vt:lpstr>    Faturalar elektronik sistem üzerinde Gümrük onayına gönderileceğinden bu sistem kapalı olduğu durumda acil çıkış yapılması için hangi önlem alınmalı?</vt:lpstr>
      <vt:lpstr> E-Fatura kesilirken VKN girme zorunluluğu var fakat yurtdışı alıcılarının VKN’si olmadığından bu işlem nasıl yapılacaktır?</vt:lpstr>
      <vt:lpstr>   e-Fatura kesen ihracatçı firma Gümrük İdaresine              e-Faturaları matbu olarak ibraz etmek mecburiyetinde midir?</vt:lpstr>
      <vt:lpstr>  Geriye dönük e-Fatura kesilemediği takdirde gemi yüklemesi akşam saatlerinde ya da hafta sonu biterse ilk iş günü yeni bir e-Fatura düzenlenebilecektir. Bu durumda gemi beklemede kalır. Demoraj ve benzeri masraflar oluşur.</vt:lpstr>
      <vt:lpstr> Mevcut e-Fatura entegrasyonu olan bir mükellef sadece Tax-Free faturalar için özel entegratör kullanıp diğer faturalar için entegrasyon kullanabilir mi? </vt:lpstr>
      <vt:lpstr>    İhracat faturaları kim tarafından nasıl reddedilecek, tek pencere sisteminden mi? </vt:lpstr>
      <vt:lpstr> Yurtdışına fason işçilik yapıyoruz. Maliye nezdinde hizmet ihracı sayılıyor. Bu tür hizmet ihracı e-Fatura olacak mı? Mal ihracatı kavramına dahil mi? </vt:lpstr>
      <vt:lpstr>  e-Fatura sadece kayıtlı kullanıcılar arasında veri akışını sağlamaktaydı yalnız ihracatta müşterilerimizin böyle bir durumu söz konusu değil, nasıl açıklayacağız? </vt:lpstr>
      <vt:lpstr>  Tescil alınana kadar yapılacak e-Fatura iptallerinin kontrolü kim tarafından nasıl yapılacak? Fatura iptali esnasında gümrük müşavirlikleri firması ile iletişim nasıl sağlanacak?</vt:lpstr>
      <vt:lpstr>  Tax–Free faturalarının E-fatura olarak düzenlenmesi zorunluluğu yolcu beraberi eşya ihracı kapsamında iade yöntemlerinin tümünü mü kapsamaktadır?</vt:lpstr>
      <vt:lpstr>  GTB’ den gelen uygulama yanıtında elektronik imza bulunmamaktadır. Uygulama yanıtını geçerli kabul edecek miyiz? </vt:lpstr>
      <vt:lpstr>  Navlun, sigorta vb. hizmet kalemleri için GTİP numarası bulunmamaktadır. Bunları ihracat faturası üzerinde nasıl göstermemiz gerekir?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İHRACAT VE YOLCU BERABERİ EŞYA İHRACI (TAX FREE) FATURALARININ E-FATURA OLARAK DÜZENLENMESİ UYGULAMASINDA SIK SORULAN SORULAR</dc:title>
  <dc:creator>GGM</dc:creator>
  <cp:lastModifiedBy>Şennur GÜMÜŞKAYA</cp:lastModifiedBy>
  <cp:revision>106</cp:revision>
  <dcterms:created xsi:type="dcterms:W3CDTF">2017-06-30T06:50:32Z</dcterms:created>
  <dcterms:modified xsi:type="dcterms:W3CDTF">2017-07-17T06:38:54Z</dcterms:modified>
</cp:coreProperties>
</file>